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9" r:id="rId5"/>
    <p:sldId id="259" r:id="rId6"/>
    <p:sldId id="264" r:id="rId7"/>
    <p:sldId id="265" r:id="rId8"/>
    <p:sldId id="262" r:id="rId9"/>
    <p:sldId id="263" r:id="rId10"/>
    <p:sldId id="266" r:id="rId11"/>
    <p:sldId id="267" r:id="rId12"/>
    <p:sldId id="268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8" r:id="rId21"/>
    <p:sldId id="277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1" d="100"/>
          <a:sy n="91" d="100"/>
        </p:scale>
        <p:origin x="-1018" y="-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GB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 smtClean="0"/>
              <a:t>Alcím mintájának szerkesztése</a:t>
            </a:r>
            <a:endParaRPr lang="en-GB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80609-711B-4CAC-9CF6-DDE3C0CEB023}" type="datetimeFigureOut">
              <a:rPr lang="en-GB" smtClean="0"/>
              <a:t>05/11/2025</a:t>
            </a:fld>
            <a:endParaRPr lang="en-GB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5B612-1C37-4A8C-850A-F89EF31CF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6523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GB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GB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80609-711B-4CAC-9CF6-DDE3C0CEB023}" type="datetimeFigureOut">
              <a:rPr lang="en-GB" smtClean="0"/>
              <a:t>05/11/2025</a:t>
            </a:fld>
            <a:endParaRPr lang="en-GB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5B612-1C37-4A8C-850A-F89EF31CF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0131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en-GB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GB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80609-711B-4CAC-9CF6-DDE3C0CEB023}" type="datetimeFigureOut">
              <a:rPr lang="en-GB" smtClean="0"/>
              <a:t>05/11/2025</a:t>
            </a:fld>
            <a:endParaRPr lang="en-GB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5B612-1C37-4A8C-850A-F89EF31CF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2594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GB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GB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80609-711B-4CAC-9CF6-DDE3C0CEB023}" type="datetimeFigureOut">
              <a:rPr lang="en-GB" smtClean="0"/>
              <a:t>05/11/2025</a:t>
            </a:fld>
            <a:endParaRPr lang="en-GB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5B612-1C37-4A8C-850A-F89EF31CF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705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hu-HU" smtClean="0"/>
              <a:t>Mintacím szerkesztése</a:t>
            </a:r>
            <a:endParaRPr lang="en-GB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80609-711B-4CAC-9CF6-DDE3C0CEB023}" type="datetimeFigureOut">
              <a:rPr lang="en-GB" smtClean="0"/>
              <a:t>05/11/2025</a:t>
            </a:fld>
            <a:endParaRPr lang="en-GB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5B612-1C37-4A8C-850A-F89EF31CF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6951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GB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GB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GB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80609-711B-4CAC-9CF6-DDE3C0CEB023}" type="datetimeFigureOut">
              <a:rPr lang="en-GB" smtClean="0"/>
              <a:t>05/11/2025</a:t>
            </a:fld>
            <a:endParaRPr lang="en-GB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5B612-1C37-4A8C-850A-F89EF31CF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6497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 smtClean="0"/>
              <a:t>Mintacím szerkesztése</a:t>
            </a:r>
            <a:endParaRPr lang="en-GB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GB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GB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80609-711B-4CAC-9CF6-DDE3C0CEB023}" type="datetimeFigureOut">
              <a:rPr lang="en-GB" smtClean="0"/>
              <a:t>05/11/2025</a:t>
            </a:fld>
            <a:endParaRPr lang="en-GB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5B612-1C37-4A8C-850A-F89EF31CF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3957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GB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80609-711B-4CAC-9CF6-DDE3C0CEB023}" type="datetimeFigureOut">
              <a:rPr lang="en-GB" smtClean="0"/>
              <a:t>05/11/2025</a:t>
            </a:fld>
            <a:endParaRPr lang="en-GB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5B612-1C37-4A8C-850A-F89EF31CF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4373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80609-711B-4CAC-9CF6-DDE3C0CEB023}" type="datetimeFigureOut">
              <a:rPr lang="en-GB" smtClean="0"/>
              <a:t>05/11/2025</a:t>
            </a:fld>
            <a:endParaRPr lang="en-GB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5B612-1C37-4A8C-850A-F89EF31CF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8155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hu-HU" smtClean="0"/>
              <a:t>Mintacím szerkesztése</a:t>
            </a:r>
            <a:endParaRPr lang="en-GB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GB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80609-711B-4CAC-9CF6-DDE3C0CEB023}" type="datetimeFigureOut">
              <a:rPr lang="en-GB" smtClean="0"/>
              <a:t>05/11/2025</a:t>
            </a:fld>
            <a:endParaRPr lang="en-GB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5B612-1C37-4A8C-850A-F89EF31CF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197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hu-HU" smtClean="0"/>
              <a:t>Mintacím szerkesztése</a:t>
            </a:r>
            <a:endParaRPr lang="en-GB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80609-711B-4CAC-9CF6-DDE3C0CEB023}" type="datetimeFigureOut">
              <a:rPr lang="en-GB" smtClean="0"/>
              <a:t>05/11/2025</a:t>
            </a:fld>
            <a:endParaRPr lang="en-GB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5B612-1C37-4A8C-850A-F89EF31CF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2357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en-GB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GB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680609-711B-4CAC-9CF6-DDE3C0CEB023}" type="datetimeFigureOut">
              <a:rPr lang="en-GB" smtClean="0"/>
              <a:t>05/11/2025</a:t>
            </a:fld>
            <a:endParaRPr lang="en-GB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5B612-1C37-4A8C-850A-F89EF31CF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572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photos.google.com/share/AF1QipPX0SCl7OzWilt9LnuQliattX4OUCj_8EP65_cTVnBmS1jnYgsGQAieQUc1VQWdgQ/photo/AF1QipPq_sGlqxsEk855ZQFhfYvjyqULDduVhbn9-oU7?key=aVBxWjhwSzg2RjJWLWRuVFBBZEN1d205bUdEMnhB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photos.google.com/share/AF1QipPX0SCl7OzWilt9LnuQliattX4OUCj_8EP65_cTVnBmS1jnYgsGQAieQUc1VQWdgQ/photo/AF1QipN8wl9hWqPbaArpRarSVsj2lVl1he4xhr-Uv1Q-?key=aVBxWjhwSzg2RjJWLWRuVFBBZEN1d205bUdEMnhB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i.imgur.com/OKRTkC8.png" TargetMode="External"/><Relationship Id="rId7" Type="http://schemas.openxmlformats.org/officeDocument/2006/relationships/image" Target="../media/image10.jpeg"/><Relationship Id="rId2" Type="http://schemas.openxmlformats.org/officeDocument/2006/relationships/hyperlink" Target="https://punkt.hu/2025/07/31/egy-zavarba-ejto-foto-es-a-pareidolia-jelensege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hyperlink" Target="https://www.sciencefocus.com/the-human-body/pareidolia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06.02691" TargetMode="External"/><Relationship Id="rId2" Type="http://schemas.openxmlformats.org/officeDocument/2006/relationships/hyperlink" Target="https://arxiv.org/abs/1312.6114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photos.google.com/share/AF1QipPX0SCl7OzWilt9LnuQliattX4OUCj_8EP65_cTVnBmS1jnYgsGQAieQUc1VQWdgQ/photo/AF1QipNXhH0_fuaaknZDenMlz3B-xfQE-uLo74_v1x3s?key=aVBxWjhwSzg2RjJWLWRuVFBBZEN1d205bUdEMnhB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hotos.google.com/share/AF1QipPX0SCl7OzWilt9LnuQliattX4OUCj_8EP65_cTVnBmS1jnYgsGQAieQUc1VQWdgQ/photo/AF1QipMAAFcAZEMkoJMK2Ug9DzdRXjMS5xWeHiqPHnV-?key=aVBxWjhwSzg2RjJWLWRuVFBBZEN1d205bUdEMnhB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oogle/deepdream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photos.google.com/share/AF1QipPX0SCl7OzWilt9LnuQliattX4OUCj_8EP65_cTVnBmS1jnYgsGQAieQUc1VQWdgQ/photo/AF1QipP7bCZqTVNdWXv9sdth9ZfEIHXbXDiyHRvfdKDR?key=aVBxWjhwSzg2RjJWLWRuVFBBZEN1d205bUdEMnhB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hotos.google.com/share/AF1QipPX0SCl7OzWilt9LnuQliattX4OUCj_8EP65_cTVnBmS1jnYgsGQAieQUc1VQWdgQ/photo/AF1QipMjkZwfeRT4O49PkomJ3wuzeIlhGtUpXaykFfm_?key=aVBxWjhwSzg2RjJWLWRuVFBBZEN1d205bUdEMnhB" TargetMode="Externa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Generatív mesterséges intelligencia</a:t>
            </a:r>
            <a:br>
              <a:rPr lang="hu-HU" dirty="0"/>
            </a:br>
            <a:r>
              <a:rPr lang="hu-HU" sz="4000" i="1" dirty="0"/>
              <a:t>Képgenerálás </a:t>
            </a:r>
            <a:r>
              <a:rPr lang="hu-HU" sz="4000" i="1" dirty="0" smtClean="0"/>
              <a:t>mélytanulási modellekkel</a:t>
            </a:r>
            <a:endParaRPr lang="en-GB" sz="4000" i="1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403648" y="4365104"/>
            <a:ext cx="6400800" cy="1752600"/>
          </a:xfrm>
        </p:spPr>
        <p:txBody>
          <a:bodyPr/>
          <a:lstStyle/>
          <a:p>
            <a:r>
              <a:rPr lang="hu-HU" dirty="0" smtClean="0"/>
              <a:t>2025.10.30.</a:t>
            </a:r>
            <a:endParaRPr lang="hu-HU" dirty="0"/>
          </a:p>
          <a:p>
            <a:r>
              <a:rPr lang="hu-HU" dirty="0"/>
              <a:t>Pethő Gergely</a:t>
            </a:r>
          </a:p>
          <a:p>
            <a:r>
              <a:rPr lang="hu-HU" dirty="0"/>
              <a:t>DE </a:t>
            </a:r>
            <a:r>
              <a:rPr lang="hu-HU" dirty="0" err="1"/>
              <a:t>ETK</a:t>
            </a:r>
            <a:r>
              <a:rPr lang="hu-HU" dirty="0"/>
              <a:t> </a:t>
            </a:r>
            <a:r>
              <a:rPr lang="hu-HU" dirty="0" err="1"/>
              <a:t>Bioinformatikai</a:t>
            </a:r>
            <a:r>
              <a:rPr lang="hu-HU" dirty="0"/>
              <a:t> Tanszék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8671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445066" y="260648"/>
            <a:ext cx="8229600" cy="4824536"/>
          </a:xfrm>
        </p:spPr>
        <p:txBody>
          <a:bodyPr>
            <a:normAutofit/>
          </a:bodyPr>
          <a:lstStyle/>
          <a:p>
            <a:r>
              <a:rPr lang="hu-HU" sz="1800" dirty="0" smtClean="0"/>
              <a:t>Másik lehetőség: nem egy kategóriacímke felerősítése irányában módosítjuk a képet, hanem úgy, hogy a hálózat egy adott rétegében található szűrők aktivációja legyen erősebb összességében</a:t>
            </a:r>
          </a:p>
          <a:p>
            <a:pPr lvl="1"/>
            <a:r>
              <a:rPr lang="hu-HU" sz="1600" dirty="0" smtClean="0"/>
              <a:t>Alacsonyabb rétegek például a kép éleit erősítik fel, akár ott is, ahol nincs is él</a:t>
            </a:r>
          </a:p>
          <a:p>
            <a:pPr lvl="1"/>
            <a:endParaRPr lang="hu-HU" sz="1600" dirty="0"/>
          </a:p>
          <a:p>
            <a:pPr lvl="1"/>
            <a:endParaRPr lang="hu-HU" sz="1600" dirty="0" smtClean="0"/>
          </a:p>
          <a:p>
            <a:pPr lvl="1"/>
            <a:endParaRPr lang="hu-HU" sz="1600" dirty="0"/>
          </a:p>
          <a:p>
            <a:pPr lvl="1"/>
            <a:endParaRPr lang="hu-HU" sz="1600" dirty="0" smtClean="0"/>
          </a:p>
          <a:p>
            <a:pPr lvl="1"/>
            <a:endParaRPr lang="hu-HU" sz="1600" dirty="0"/>
          </a:p>
          <a:p>
            <a:pPr lvl="1"/>
            <a:endParaRPr lang="hu-HU" sz="1600" dirty="0" smtClean="0"/>
          </a:p>
          <a:p>
            <a:pPr lvl="1"/>
            <a:endParaRPr lang="hu-HU" sz="1600" dirty="0"/>
          </a:p>
          <a:p>
            <a:pPr lvl="1"/>
            <a:endParaRPr lang="hu-HU" sz="1600" dirty="0" smtClean="0"/>
          </a:p>
          <a:p>
            <a:pPr lvl="1"/>
            <a:endParaRPr lang="hu-HU" sz="1600" dirty="0"/>
          </a:p>
          <a:p>
            <a:pPr lvl="1"/>
            <a:r>
              <a:rPr lang="hu-HU" sz="1600" dirty="0" smtClean="0"/>
              <a:t>Ellenben magasabb rétegek szűrőinek az aktivációját felerősítve a modell által megtanult kategóriákra jellemző összetettebb mintázatok rajzolódnak ki; például egy állatok felismerésére tanított modell állatszerű mintákat „lát bele” a kék égbe és felhőkbe</a:t>
            </a:r>
            <a:endParaRPr lang="en-GB" sz="1600" dirty="0"/>
          </a:p>
        </p:txBody>
      </p:sp>
      <p:pic>
        <p:nvPicPr>
          <p:cNvPr id="4098" name="Picture 2" descr="https://lh3.googleusercontent.com/pw/AP1GczNvDEhFpLGxQ0xnDKDDQ_qawePJgXKoKUuOFPpoKmKjhz0BIJbSXs32dYZssXOhQ2Tvbls2AASrUBJANzi34Xt-jviwfNeXG09DzMVgIPsgaNGFvIYChtl0HNergxphrXQDu3yx6p9a2rTGbFu4rcMk=w2559-h863-s-no?authuser=0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484784"/>
            <a:ext cx="7416824" cy="249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lh3.googleusercontent.com/pw/AP1GczP9vKfsDTXUjJYCjdduxXaXrmFS5rkfKQ5iC82-8gD-uFqPx0ShQuCkbs1R6F1hVu_OwN0zjUIn4XCM7zdjjdkB7siFMsWEXkJiKgG1aLnD530pZjzL31-cydDbqUb3MKTYTFdrE4Ty0l86MFI7AlxF=w1135-h305-s-no?authuser=0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4869160"/>
            <a:ext cx="6840760" cy="1838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8753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DeepDream</a:t>
            </a:r>
            <a:endParaRPr lang="en-GB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000" dirty="0" smtClean="0"/>
              <a:t>A </a:t>
            </a:r>
            <a:r>
              <a:rPr lang="hu-HU" sz="2000" dirty="0" err="1" smtClean="0"/>
              <a:t>DeepDream</a:t>
            </a:r>
            <a:r>
              <a:rPr lang="hu-HU" sz="2000" dirty="0" smtClean="0"/>
              <a:t> neve arra utal, hogy álomszerű, pszichedelikus hallucinációszerű képeket generál</a:t>
            </a:r>
          </a:p>
          <a:p>
            <a:r>
              <a:rPr lang="hu-HU" sz="2000" dirty="0" smtClean="0"/>
              <a:t>A </a:t>
            </a:r>
            <a:r>
              <a:rPr lang="hu-HU" sz="2000" b="1" dirty="0" err="1" smtClean="0"/>
              <a:t>pareidolia</a:t>
            </a:r>
            <a:r>
              <a:rPr lang="hu-HU" sz="2000" dirty="0" smtClean="0"/>
              <a:t> jelenségével szokták összefüggésbe hozni, ami az emberi pszichológiában játszik szerepet</a:t>
            </a:r>
          </a:p>
          <a:p>
            <a:pPr lvl="1"/>
            <a:r>
              <a:rPr lang="hu-HU" sz="1800" dirty="0"/>
              <a:t>A</a:t>
            </a:r>
            <a:r>
              <a:rPr lang="hu-HU" sz="1800" dirty="0" smtClean="0"/>
              <a:t>z emberi agykéreg vizuális feldolgozásért felelős része (a látókéreg), a </a:t>
            </a:r>
            <a:r>
              <a:rPr lang="hu-HU" sz="1800" dirty="0" err="1" smtClean="0"/>
              <a:t>konvolúciós</a:t>
            </a:r>
            <a:r>
              <a:rPr lang="hu-HU" sz="1800" dirty="0" smtClean="0"/>
              <a:t> neurális hálókhoz hasonlóan, mintákat ismer fel. Ilyen mintákat sokszor olyan véletlen zajba is belelát, ahol az adott minta valójában nem értelmezhető – ott van, de csak véletlenül.</a:t>
            </a:r>
          </a:p>
          <a:p>
            <a:pPr lvl="1"/>
            <a:r>
              <a:rPr lang="hu-HU" sz="1800" dirty="0" smtClean="0"/>
              <a:t>különösen arcokat ismerünk fel ott, ahol valójában nem arc van</a:t>
            </a:r>
          </a:p>
          <a:p>
            <a:pPr lvl="1"/>
            <a:r>
              <a:rPr lang="hu-HU" sz="1800" dirty="0" smtClean="0">
                <a:hlinkClick r:id="rId2"/>
              </a:rPr>
              <a:t>forrás</a:t>
            </a:r>
            <a:r>
              <a:rPr lang="hu-HU" sz="1800" dirty="0" smtClean="0"/>
              <a:t>, </a:t>
            </a:r>
            <a:r>
              <a:rPr lang="hu-HU" sz="1800" dirty="0" err="1" smtClean="0">
                <a:hlinkClick r:id="rId3"/>
              </a:rPr>
              <a:t>forrás</a:t>
            </a:r>
            <a:r>
              <a:rPr lang="hu-HU" sz="1800" dirty="0" smtClean="0"/>
              <a:t>, </a:t>
            </a:r>
            <a:r>
              <a:rPr lang="hu-HU" sz="1800" dirty="0" err="1" smtClean="0">
                <a:hlinkClick r:id="rId4"/>
              </a:rPr>
              <a:t>forrás</a:t>
            </a:r>
            <a:endParaRPr lang="hu-HU" sz="1800" dirty="0" smtClean="0"/>
          </a:p>
          <a:p>
            <a:pPr lvl="1"/>
            <a:endParaRPr lang="en-GB" dirty="0"/>
          </a:p>
        </p:txBody>
      </p:sp>
      <p:pic>
        <p:nvPicPr>
          <p:cNvPr id="5122" name="Picture 2" descr="Egy zavarba ejtő fotó és a pareidolia jelensége - PUNK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790" y="5013176"/>
            <a:ext cx="1535930" cy="86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The “Face on Mars” captured by NASA's Viking 1 orbiter in 1976 (left) and  Mars Global Surveyor in 2001 (right) : r/spac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784" y="4979859"/>
            <a:ext cx="3096344" cy="930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6" descr="A rock with the shape of a face seemingly protruding from the rock face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" name="AutoShape 8" descr="A rock with the shape of a face seemingly protruding from the rock face.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5130" name="Picture 10" descr="What seeing a face in this picture says about your brain | BBC Science  Focus Magazine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4899585"/>
            <a:ext cx="2006590" cy="1337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32547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DeepDream</a:t>
            </a:r>
            <a:endParaRPr lang="en-GB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hu-HU" dirty="0"/>
              <a:t>De a </a:t>
            </a:r>
            <a:r>
              <a:rPr lang="hu-HU" dirty="0" err="1"/>
              <a:t>DeepDream</a:t>
            </a:r>
            <a:r>
              <a:rPr lang="hu-HU" dirty="0"/>
              <a:t> összefüggésében </a:t>
            </a:r>
            <a:r>
              <a:rPr lang="hu-HU" dirty="0" err="1"/>
              <a:t>pareidoliáról</a:t>
            </a:r>
            <a:r>
              <a:rPr lang="hu-HU" dirty="0"/>
              <a:t> beszélni félrevezető</a:t>
            </a:r>
          </a:p>
          <a:p>
            <a:pPr lvl="1"/>
            <a:r>
              <a:rPr lang="hu-HU" dirty="0" smtClean="0"/>
              <a:t>Nem </a:t>
            </a:r>
            <a:r>
              <a:rPr lang="hu-HU" dirty="0"/>
              <a:t>arról van szó, hogy </a:t>
            </a:r>
            <a:r>
              <a:rPr lang="hu-HU" dirty="0" smtClean="0"/>
              <a:t>a neurális háló pl. banánként értelmez egy mintázatot egy képen, ahol ténylegesen nem banán van.</a:t>
            </a:r>
          </a:p>
          <a:p>
            <a:pPr lvl="1"/>
            <a:r>
              <a:rPr lang="hu-HU" dirty="0" smtClean="0"/>
              <a:t>Hanem beilleszti a banánt a képbe oda, ahol eredetileg nem volt és így ahol a képfelismerő modell fel sem ismerte volna.</a:t>
            </a:r>
          </a:p>
          <a:p>
            <a:r>
              <a:rPr lang="hu-HU" dirty="0" smtClean="0"/>
              <a:t>Az emberi </a:t>
            </a:r>
            <a:r>
              <a:rPr lang="hu-HU" b="1" dirty="0" smtClean="0"/>
              <a:t>álommal, hallucinációval </a:t>
            </a:r>
            <a:r>
              <a:rPr lang="hu-HU" dirty="0" smtClean="0"/>
              <a:t>vont párhuzam sokkal ésszerűbb</a:t>
            </a:r>
          </a:p>
          <a:p>
            <a:pPr lvl="1"/>
            <a:r>
              <a:rPr lang="hu-HU" dirty="0" smtClean="0"/>
              <a:t>A látókéreg, ami a külvilágból érkező vizuális ingerek feldolgozására való, rendhagyó módon nem felismer, hanem képeket generál úgy, mintha azok a külvilágban lennének.</a:t>
            </a:r>
          </a:p>
          <a:p>
            <a:pPr lvl="1"/>
            <a:r>
              <a:rPr lang="hu-HU" dirty="0" smtClean="0"/>
              <a:t>A </a:t>
            </a:r>
            <a:r>
              <a:rPr lang="hu-HU" dirty="0" err="1" smtClean="0"/>
              <a:t>DeepDream</a:t>
            </a:r>
            <a:r>
              <a:rPr lang="hu-HU" dirty="0" smtClean="0"/>
              <a:t> ugyanígy a normális esetben képfelismerésre szolgáló szűrőket rendhagyó módon motívumok generálására használja fel.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82345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Variációs </a:t>
            </a:r>
            <a:r>
              <a:rPr lang="hu-HU" dirty="0" err="1" smtClean="0"/>
              <a:t>autoencoder</a:t>
            </a:r>
            <a:endParaRPr lang="en-GB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hu-HU" dirty="0" smtClean="0"/>
              <a:t>Eredeti publikáció: </a:t>
            </a:r>
            <a:r>
              <a:rPr lang="hu-HU" dirty="0" err="1" smtClean="0"/>
              <a:t>Kingma</a:t>
            </a:r>
            <a:r>
              <a:rPr lang="hu-HU" dirty="0" smtClean="0"/>
              <a:t>, </a:t>
            </a:r>
            <a:r>
              <a:rPr lang="hu-HU" dirty="0" err="1" smtClean="0"/>
              <a:t>Welling</a:t>
            </a:r>
            <a:r>
              <a:rPr lang="hu-HU" dirty="0" smtClean="0"/>
              <a:t>: </a:t>
            </a:r>
            <a:r>
              <a:rPr lang="en-GB" i="1" dirty="0">
                <a:hlinkClick r:id="rId2"/>
              </a:rPr>
              <a:t>Auto-Encoding </a:t>
            </a:r>
            <a:r>
              <a:rPr lang="en-GB" i="1" dirty="0" err="1">
                <a:hlinkClick r:id="rId2"/>
              </a:rPr>
              <a:t>Variational</a:t>
            </a:r>
            <a:r>
              <a:rPr lang="en-GB" i="1" dirty="0">
                <a:hlinkClick r:id="rId2"/>
              </a:rPr>
              <a:t> </a:t>
            </a:r>
            <a:r>
              <a:rPr lang="en-GB" i="1" dirty="0" smtClean="0">
                <a:hlinkClick r:id="rId2"/>
              </a:rPr>
              <a:t>Bayes</a:t>
            </a:r>
            <a:r>
              <a:rPr lang="hu-HU" i="1" dirty="0" smtClean="0"/>
              <a:t>, </a:t>
            </a:r>
            <a:r>
              <a:rPr lang="hu-HU" dirty="0" smtClean="0"/>
              <a:t>2013</a:t>
            </a:r>
          </a:p>
          <a:p>
            <a:r>
              <a:rPr lang="hu-HU" dirty="0" smtClean="0"/>
              <a:t>Későbbi áttekintés a továbbfejlesztéseiről: </a:t>
            </a:r>
            <a:r>
              <a:rPr lang="hu-HU" dirty="0" err="1" smtClean="0"/>
              <a:t>Kingma</a:t>
            </a:r>
            <a:r>
              <a:rPr lang="hu-HU" dirty="0" smtClean="0"/>
              <a:t>, </a:t>
            </a:r>
            <a:r>
              <a:rPr lang="hu-HU" dirty="0" err="1" smtClean="0"/>
              <a:t>Welling</a:t>
            </a:r>
            <a:r>
              <a:rPr lang="hu-HU" dirty="0" smtClean="0"/>
              <a:t>: </a:t>
            </a:r>
            <a:r>
              <a:rPr lang="en-GB" i="1" dirty="0">
                <a:hlinkClick r:id="rId3"/>
              </a:rPr>
              <a:t>An Introduction to </a:t>
            </a:r>
            <a:r>
              <a:rPr lang="en-GB" i="1" dirty="0" err="1">
                <a:hlinkClick r:id="rId3"/>
              </a:rPr>
              <a:t>Variational</a:t>
            </a:r>
            <a:r>
              <a:rPr lang="en-GB" i="1" dirty="0">
                <a:hlinkClick r:id="rId3"/>
              </a:rPr>
              <a:t> </a:t>
            </a:r>
            <a:r>
              <a:rPr lang="en-GB" i="1" dirty="0" err="1" smtClean="0">
                <a:hlinkClick r:id="rId3"/>
              </a:rPr>
              <a:t>Autoencoders</a:t>
            </a:r>
            <a:r>
              <a:rPr lang="hu-HU" i="1" dirty="0" smtClean="0"/>
              <a:t>, </a:t>
            </a:r>
            <a:r>
              <a:rPr lang="hu-HU" dirty="0" smtClean="0"/>
              <a:t>2019</a:t>
            </a:r>
            <a:endParaRPr lang="en-GB" dirty="0"/>
          </a:p>
          <a:p>
            <a:r>
              <a:rPr lang="hu-HU" dirty="0" smtClean="0"/>
              <a:t>Az alapötletet már ismerjük:</a:t>
            </a:r>
          </a:p>
          <a:p>
            <a:pPr lvl="1"/>
            <a:r>
              <a:rPr lang="hu-HU" dirty="0" smtClean="0"/>
              <a:t>az </a:t>
            </a:r>
            <a:r>
              <a:rPr lang="hu-HU" dirty="0" err="1" smtClean="0"/>
              <a:t>autoencoder</a:t>
            </a:r>
            <a:r>
              <a:rPr lang="hu-HU" dirty="0" smtClean="0"/>
              <a:t> (tkp. ön-kódoló) két komponensből áll:</a:t>
            </a:r>
          </a:p>
          <a:p>
            <a:pPr lvl="2"/>
            <a:r>
              <a:rPr lang="hu-HU" b="1" dirty="0" smtClean="0"/>
              <a:t>kódoló</a:t>
            </a:r>
            <a:r>
              <a:rPr lang="hu-HU" dirty="0" smtClean="0"/>
              <a:t>: átalakítja a magas </a:t>
            </a:r>
            <a:r>
              <a:rPr lang="hu-HU" dirty="0" err="1" smtClean="0"/>
              <a:t>dimenzionalitású</a:t>
            </a:r>
            <a:r>
              <a:rPr lang="hu-HU" dirty="0" smtClean="0"/>
              <a:t> bemenetet (általában képet) egy alacsony dimenziós ún. latens vektorrá</a:t>
            </a:r>
          </a:p>
          <a:p>
            <a:pPr lvl="2"/>
            <a:r>
              <a:rPr lang="hu-HU" b="1" dirty="0" smtClean="0"/>
              <a:t>dekódoló</a:t>
            </a:r>
            <a:r>
              <a:rPr lang="hu-HU" dirty="0" smtClean="0"/>
              <a:t>: a latens vektort ugyanolyan </a:t>
            </a:r>
            <a:r>
              <a:rPr lang="hu-HU" dirty="0" err="1" smtClean="0"/>
              <a:t>dimenzionalitású</a:t>
            </a:r>
            <a:r>
              <a:rPr lang="hu-HU" dirty="0" smtClean="0"/>
              <a:t> vektorrá alakítja, mint amilyen a bemenet volt</a:t>
            </a:r>
          </a:p>
          <a:p>
            <a:pPr lvl="2"/>
            <a:r>
              <a:rPr lang="hu-HU" dirty="0" smtClean="0"/>
              <a:t>a tanítás során a dekódoló elvárt kimenete azonos a kódoló bemenetével (ezért </a:t>
            </a:r>
            <a:r>
              <a:rPr lang="hu-HU" dirty="0" err="1" smtClean="0"/>
              <a:t>auto</a:t>
            </a:r>
            <a:r>
              <a:rPr lang="hu-HU" dirty="0" smtClean="0"/>
              <a:t>)</a:t>
            </a:r>
          </a:p>
          <a:p>
            <a:pPr lvl="2"/>
            <a:r>
              <a:rPr lang="hu-HU" dirty="0" smtClean="0"/>
              <a:t>így a tanítás célja: az </a:t>
            </a:r>
            <a:r>
              <a:rPr lang="hu-HU" dirty="0" err="1" smtClean="0"/>
              <a:t>autoencoder</a:t>
            </a:r>
            <a:r>
              <a:rPr lang="hu-HU" dirty="0" smtClean="0"/>
              <a:t> minél pontosabban alakítsa vissza a latens vektort a bemeneti vektorrá</a:t>
            </a:r>
          </a:p>
          <a:p>
            <a:pPr lvl="1"/>
            <a:r>
              <a:rPr lang="hu-HU" dirty="0" smtClean="0"/>
              <a:t>a latens vektor egy veszteségesen tömörített formája a bemenetnek</a:t>
            </a:r>
          </a:p>
          <a:p>
            <a:pPr lvl="1"/>
            <a:r>
              <a:rPr lang="hu-HU" dirty="0" smtClean="0"/>
              <a:t>az </a:t>
            </a:r>
            <a:r>
              <a:rPr lang="hu-HU" dirty="0" err="1" smtClean="0"/>
              <a:t>autoencoder</a:t>
            </a:r>
            <a:r>
              <a:rPr lang="hu-HU" dirty="0" smtClean="0"/>
              <a:t> azt tanulja meg, hogy hogyan lehet a bemenetet úgy </a:t>
            </a:r>
            <a:r>
              <a:rPr lang="hu-HU" b="1" dirty="0" smtClean="0"/>
              <a:t>tömöríteni </a:t>
            </a:r>
            <a:r>
              <a:rPr lang="hu-HU" dirty="0" smtClean="0"/>
              <a:t>adott dimenzióra, hogy a bemenet tömörített </a:t>
            </a:r>
            <a:r>
              <a:rPr lang="hu-HU" b="1" dirty="0" smtClean="0"/>
              <a:t>reprezentációja </a:t>
            </a:r>
            <a:r>
              <a:rPr lang="hu-HU" dirty="0" smtClean="0"/>
              <a:t>minél több információt megőrizzen, azaz egy </a:t>
            </a:r>
            <a:r>
              <a:rPr lang="hu-HU" b="1" dirty="0" smtClean="0"/>
              <a:t>dimenziócsökkentési </a:t>
            </a:r>
            <a:r>
              <a:rPr lang="hu-HU" dirty="0" smtClean="0"/>
              <a:t>eljárást tanul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93989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Variációs </a:t>
            </a:r>
            <a:r>
              <a:rPr lang="hu-HU" dirty="0" err="1"/>
              <a:t>autoencoder</a:t>
            </a:r>
            <a:endParaRPr lang="en-GB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1400" dirty="0" smtClean="0"/>
              <a:t>Az </a:t>
            </a:r>
            <a:r>
              <a:rPr lang="hu-HU" sz="1400" dirty="0" err="1" smtClean="0"/>
              <a:t>autoencoder</a:t>
            </a:r>
            <a:r>
              <a:rPr lang="hu-HU" sz="1400" dirty="0" smtClean="0"/>
              <a:t> </a:t>
            </a:r>
            <a:r>
              <a:rPr lang="hu-HU" sz="1400" dirty="0" smtClean="0"/>
              <a:t>a </a:t>
            </a:r>
            <a:r>
              <a:rPr lang="hu-HU" sz="1400" b="1" dirty="0" smtClean="0"/>
              <a:t>tanítás </a:t>
            </a:r>
            <a:r>
              <a:rPr lang="hu-HU" sz="1400" dirty="0" smtClean="0"/>
              <a:t>során kódoló és dekódoló részt is tanul</a:t>
            </a:r>
          </a:p>
          <a:p>
            <a:r>
              <a:rPr lang="hu-HU" sz="1400" dirty="0" smtClean="0"/>
              <a:t>A </a:t>
            </a:r>
            <a:r>
              <a:rPr lang="hu-HU" sz="1400" b="1" dirty="0" smtClean="0"/>
              <a:t>generáláshoz a kódoló részt elhagyjuk</a:t>
            </a:r>
            <a:r>
              <a:rPr lang="hu-HU" sz="1400" dirty="0" smtClean="0"/>
              <a:t>, a latens vektorból indulunk ki</a:t>
            </a:r>
          </a:p>
          <a:p>
            <a:pPr lvl="1"/>
            <a:r>
              <a:rPr lang="hu-HU" sz="1200" dirty="0" smtClean="0"/>
              <a:t>A </a:t>
            </a:r>
            <a:r>
              <a:rPr lang="hu-HU" sz="1200" b="1" dirty="0" smtClean="0"/>
              <a:t>latens térben </a:t>
            </a:r>
            <a:r>
              <a:rPr lang="hu-HU" sz="1200" dirty="0" smtClean="0"/>
              <a:t>kiválasztunk egy véletlen pontot, azaz generálunk egy véletlen latens vektort</a:t>
            </a:r>
          </a:p>
          <a:p>
            <a:pPr lvl="1"/>
            <a:r>
              <a:rPr lang="hu-HU" sz="1200" dirty="0" smtClean="0"/>
              <a:t>A dekódoló rész ebből a véletlen latens vektorból előállít egy kimeneti vektort</a:t>
            </a:r>
          </a:p>
          <a:p>
            <a:r>
              <a:rPr lang="hu-HU" sz="1400" dirty="0" smtClean="0"/>
              <a:t>Példa: </a:t>
            </a:r>
            <a:r>
              <a:rPr lang="hu-HU" sz="1400" dirty="0" err="1" smtClean="0"/>
              <a:t>MNIST</a:t>
            </a:r>
            <a:r>
              <a:rPr lang="hu-HU" sz="1400" dirty="0" smtClean="0"/>
              <a:t> adathalmazon tanított, kétdimenziós latens terű </a:t>
            </a:r>
            <a:r>
              <a:rPr lang="hu-HU" sz="1400" dirty="0" err="1" smtClean="0"/>
              <a:t>VAE</a:t>
            </a:r>
            <a:r>
              <a:rPr lang="hu-HU" sz="1400" dirty="0" smtClean="0"/>
              <a:t> latens terének különböző régióiból generált kimeneti képek (forrás: </a:t>
            </a:r>
            <a:r>
              <a:rPr lang="hu-HU" sz="1400" dirty="0" err="1"/>
              <a:t>Kingma</a:t>
            </a:r>
            <a:r>
              <a:rPr lang="hu-HU" sz="1400" dirty="0"/>
              <a:t>, </a:t>
            </a:r>
            <a:r>
              <a:rPr lang="hu-HU" sz="1400" dirty="0" err="1" smtClean="0"/>
              <a:t>Welling</a:t>
            </a:r>
            <a:r>
              <a:rPr lang="hu-HU" sz="1400" dirty="0" smtClean="0"/>
              <a:t> 2013)</a:t>
            </a:r>
            <a:endParaRPr lang="en-GB" sz="14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156073"/>
            <a:ext cx="3287555" cy="3312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1450" y="3789040"/>
            <a:ext cx="5649800" cy="1980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604153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Variációs </a:t>
            </a:r>
            <a:r>
              <a:rPr lang="hu-HU" dirty="0" err="1"/>
              <a:t>autoencoder</a:t>
            </a:r>
            <a:endParaRPr lang="en-GB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hu-HU" dirty="0" smtClean="0"/>
              <a:t>Képet sima </a:t>
            </a:r>
            <a:r>
              <a:rPr lang="hu-HU" dirty="0" err="1" smtClean="0"/>
              <a:t>autoencoderrel</a:t>
            </a:r>
            <a:r>
              <a:rPr lang="hu-HU" dirty="0" smtClean="0"/>
              <a:t> is lehet generáltatni</a:t>
            </a:r>
          </a:p>
          <a:p>
            <a:pPr lvl="1"/>
            <a:r>
              <a:rPr lang="en-GB" dirty="0" smtClean="0"/>
              <a:t>https</a:t>
            </a:r>
            <a:r>
              <a:rPr lang="en-GB" dirty="0"/>
              <a:t>://</a:t>
            </a:r>
            <a:r>
              <a:rPr lang="en-GB" dirty="0" err="1" smtClean="0"/>
              <a:t>github.com</a:t>
            </a:r>
            <a:r>
              <a:rPr lang="en-GB" dirty="0" smtClean="0"/>
              <a:t>/</a:t>
            </a:r>
            <a:r>
              <a:rPr lang="en-GB" dirty="0" err="1" smtClean="0"/>
              <a:t>davidADSP</a:t>
            </a:r>
            <a:r>
              <a:rPr lang="en-GB" dirty="0" smtClean="0"/>
              <a:t>/Generative_Deep_Learning_2nd_Edition/tree/main/notebooks/03_vae/01_autoencoder</a:t>
            </a:r>
            <a:endParaRPr lang="hu-HU" dirty="0" smtClean="0"/>
          </a:p>
          <a:p>
            <a:r>
              <a:rPr lang="hu-HU" dirty="0" smtClean="0"/>
              <a:t>Sima </a:t>
            </a:r>
            <a:r>
              <a:rPr lang="hu-HU" dirty="0" err="1" smtClean="0"/>
              <a:t>autoencoder</a:t>
            </a:r>
            <a:r>
              <a:rPr lang="hu-HU" dirty="0" smtClean="0"/>
              <a:t> használata mellett a latens tér szerkezete viszonylag véletlenszerű, nem behatárolt</a:t>
            </a:r>
          </a:p>
          <a:p>
            <a:pPr lvl="1"/>
            <a:r>
              <a:rPr lang="hu-HU" dirty="0"/>
              <a:t>E</a:t>
            </a:r>
            <a:r>
              <a:rPr lang="hu-HU" dirty="0" smtClean="0"/>
              <a:t>lőfordulhat, hogy a tanítópéldák rejtett vektora mind nagyon közel van a latens térben, nem egyenletesen oszlanak el, így nehéz előre megmondani, hogy milyen tartományból érdemes generálnunk a véletlen vektort, hogy jó képet kapjunk.</a:t>
            </a:r>
          </a:p>
          <a:p>
            <a:r>
              <a:rPr lang="hu-HU" dirty="0" smtClean="0"/>
              <a:t>A variációs </a:t>
            </a:r>
            <a:r>
              <a:rPr lang="hu-HU" dirty="0" err="1" smtClean="0"/>
              <a:t>autoencoder</a:t>
            </a:r>
            <a:r>
              <a:rPr lang="hu-HU" dirty="0" smtClean="0"/>
              <a:t> annyiban más, mint az </a:t>
            </a:r>
            <a:r>
              <a:rPr lang="hu-HU" dirty="0" err="1" smtClean="0"/>
              <a:t>autoencoder</a:t>
            </a:r>
            <a:r>
              <a:rPr lang="hu-HU" dirty="0" smtClean="0"/>
              <a:t>, hogy minden egyes tanítóadatot nem egyetlen pontra képez le a latens térben, hanem egy középértékre és egy szórásnégyzetre</a:t>
            </a:r>
            <a:endParaRPr lang="hu-HU" dirty="0"/>
          </a:p>
          <a:p>
            <a:r>
              <a:rPr lang="hu-HU" dirty="0" smtClean="0"/>
              <a:t>A tanítás során nem a középértéket dekódolja a dekóder, hanem a közép és szórásnégyzet által meghatározott eloszlásból történik egy véletlen mintavétel, és azt az dekódolja</a:t>
            </a:r>
          </a:p>
          <a:p>
            <a:pPr lvl="1"/>
            <a:r>
              <a:rPr lang="hu-HU" dirty="0" smtClean="0"/>
              <a:t>Következmény: a középérték körüli pontoknak mindnek eléggé hasonlónak kell lennie a bemeneti képhez</a:t>
            </a:r>
          </a:p>
        </p:txBody>
      </p:sp>
    </p:spTree>
    <p:extLst>
      <p:ext uri="{BB962C8B-B14F-4D97-AF65-F5344CB8AC3E}">
        <p14:creationId xmlns:p14="http://schemas.microsoft.com/office/powerpoint/2010/main" val="32196065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Műveletek a latens vektorokon</a:t>
            </a:r>
            <a:endParaRPr lang="en-GB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1200" dirty="0" smtClean="0"/>
              <a:t>A kimeneti képeknek a latens térben egy-egy vektor felel meg</a:t>
            </a:r>
          </a:p>
          <a:p>
            <a:r>
              <a:rPr lang="hu-HU" sz="1200" dirty="0" smtClean="0"/>
              <a:t>A vektorokon számtani műveletek végezhetőek el, például összeadhatók vagy kiszámítható a számtani közepük.</a:t>
            </a:r>
          </a:p>
          <a:p>
            <a:r>
              <a:rPr lang="hu-HU" sz="1200" dirty="0" smtClean="0"/>
              <a:t>Pl. a </a:t>
            </a:r>
            <a:r>
              <a:rPr lang="hu-HU" sz="1200" dirty="0" err="1" smtClean="0"/>
              <a:t>CelebFaces</a:t>
            </a:r>
            <a:r>
              <a:rPr lang="hu-HU" sz="1200" dirty="0" smtClean="0"/>
              <a:t> </a:t>
            </a:r>
            <a:r>
              <a:rPr lang="hu-HU" sz="1200" dirty="0" err="1" smtClean="0"/>
              <a:t>Attributes</a:t>
            </a:r>
            <a:r>
              <a:rPr lang="hu-HU" sz="1200" dirty="0" smtClean="0"/>
              <a:t> </a:t>
            </a:r>
            <a:r>
              <a:rPr lang="hu-HU" sz="1200" dirty="0" err="1" smtClean="0"/>
              <a:t>Kaggle-adathalmazban</a:t>
            </a:r>
            <a:r>
              <a:rPr lang="hu-HU" sz="1200" dirty="0" smtClean="0"/>
              <a:t> </a:t>
            </a:r>
            <a:r>
              <a:rPr lang="hu-HU" sz="1200" dirty="0" err="1" smtClean="0"/>
              <a:t>a</a:t>
            </a:r>
            <a:r>
              <a:rPr lang="hu-HU" sz="1200" dirty="0" smtClean="0"/>
              <a:t> képekhez tulajdonságok vannak kapcsolva: szemüveges, fekete haj, szőke haj, idős</a:t>
            </a:r>
          </a:p>
          <a:p>
            <a:pPr lvl="1"/>
            <a:r>
              <a:rPr lang="hu-HU" sz="1100" dirty="0" smtClean="0"/>
              <a:t>átlagoljuk az összes pl. szemüveges képet, kivonjuk belőle az összes szemüveg nélküli képet: megkapjuk a szemüvegvektort</a:t>
            </a:r>
            <a:endParaRPr lang="hu-HU" sz="1100" dirty="0"/>
          </a:p>
          <a:p>
            <a:pPr lvl="1"/>
            <a:r>
              <a:rPr lang="hu-HU" sz="1100" dirty="0" smtClean="0"/>
              <a:t>hozzáadjuk a szemüvegvektort egy szemüveg nélküli képhez: megkapjuk kb. ugyanannak a képnek a szemüveges változatát</a:t>
            </a:r>
          </a:p>
          <a:p>
            <a:pPr lvl="1"/>
            <a:r>
              <a:rPr lang="hu-HU" sz="1100" dirty="0" smtClean="0"/>
              <a:t>Forrás</a:t>
            </a:r>
            <a:r>
              <a:rPr lang="hu-HU" sz="1100" dirty="0"/>
              <a:t>:  Foster: </a:t>
            </a:r>
            <a:r>
              <a:rPr lang="hu-HU" sz="1100" i="1" dirty="0" err="1"/>
              <a:t>Generative</a:t>
            </a:r>
            <a:r>
              <a:rPr lang="hu-HU" sz="1100" i="1" dirty="0"/>
              <a:t> Deep </a:t>
            </a:r>
            <a:r>
              <a:rPr lang="hu-HU" sz="1100" i="1" dirty="0" err="1"/>
              <a:t>Learning</a:t>
            </a:r>
            <a:r>
              <a:rPr lang="hu-HU" sz="1100" i="1" dirty="0"/>
              <a:t>, </a:t>
            </a:r>
            <a:r>
              <a:rPr lang="hu-HU" sz="1100" dirty="0"/>
              <a:t>2. kiadás, O’</a:t>
            </a:r>
            <a:r>
              <a:rPr lang="hu-HU" sz="1100" dirty="0" err="1"/>
              <a:t>Reilly</a:t>
            </a:r>
            <a:r>
              <a:rPr lang="hu-HU" sz="1100" dirty="0"/>
              <a:t>, 2024, </a:t>
            </a:r>
            <a:r>
              <a:rPr lang="hu-HU" sz="1100" dirty="0" smtClean="0"/>
              <a:t>92.</a:t>
            </a:r>
            <a:endParaRPr lang="en-GB" sz="11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3140968"/>
            <a:ext cx="6221095" cy="3665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538965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Műveletek a latens vektorokon</a:t>
            </a:r>
            <a:endParaRPr lang="en-GB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1800" dirty="0"/>
              <a:t>Vehetünk két képet a vektortérben, </a:t>
            </a:r>
            <a:r>
              <a:rPr lang="hu-HU" sz="1800" u="sng" dirty="0"/>
              <a:t>a</a:t>
            </a:r>
            <a:r>
              <a:rPr lang="hu-HU" sz="1800" dirty="0"/>
              <a:t>-t és </a:t>
            </a:r>
            <a:r>
              <a:rPr lang="hu-HU" sz="1800" u="sng" dirty="0"/>
              <a:t>b</a:t>
            </a:r>
            <a:r>
              <a:rPr lang="hu-HU" sz="1800" dirty="0"/>
              <a:t>-t, az ezeket „összekötő” vektor </a:t>
            </a:r>
            <a:r>
              <a:rPr lang="hu-HU" sz="1800" u="sng" dirty="0" smtClean="0"/>
              <a:t>b</a:t>
            </a:r>
            <a:r>
              <a:rPr lang="hu-HU" sz="1800" dirty="0" smtClean="0"/>
              <a:t>–</a:t>
            </a:r>
            <a:r>
              <a:rPr lang="hu-HU" sz="1800" u="sng" dirty="0" smtClean="0"/>
              <a:t>a</a:t>
            </a:r>
            <a:endParaRPr lang="hu-HU" sz="1800" dirty="0"/>
          </a:p>
          <a:p>
            <a:r>
              <a:rPr lang="hu-HU" sz="1800" dirty="0"/>
              <a:t>Ha </a:t>
            </a:r>
            <a:r>
              <a:rPr lang="hu-HU" sz="1800" u="sng" dirty="0"/>
              <a:t>a</a:t>
            </a:r>
            <a:r>
              <a:rPr lang="hu-HU" sz="1800" dirty="0"/>
              <a:t>-ból kiindulva a </a:t>
            </a:r>
            <a:r>
              <a:rPr lang="hu-HU" sz="1800" u="sng" dirty="0" err="1"/>
              <a:t>b</a:t>
            </a:r>
            <a:r>
              <a:rPr lang="hu-HU" sz="1800" dirty="0" err="1"/>
              <a:t>-</a:t>
            </a:r>
            <a:r>
              <a:rPr lang="hu-HU" sz="1800" u="sng" dirty="0" err="1"/>
              <a:t>a</a:t>
            </a:r>
            <a:r>
              <a:rPr lang="hu-HU" sz="1800" dirty="0"/>
              <a:t> vektor mentén </a:t>
            </a:r>
            <a:r>
              <a:rPr lang="hu-HU" sz="1800" dirty="0" smtClean="0"/>
              <a:t>dekódoljuk </a:t>
            </a:r>
            <a:r>
              <a:rPr lang="hu-HU" sz="1800" dirty="0"/>
              <a:t>a </a:t>
            </a:r>
            <a:r>
              <a:rPr lang="hu-HU" sz="1800" dirty="0" smtClean="0"/>
              <a:t>vektortér pontjait, fokozatos átmenetet kapunk </a:t>
            </a:r>
            <a:r>
              <a:rPr lang="hu-HU" sz="1800" u="sng" dirty="0" smtClean="0"/>
              <a:t>a</a:t>
            </a:r>
            <a:r>
              <a:rPr lang="hu-HU" sz="1800" dirty="0" smtClean="0"/>
              <a:t>-ból </a:t>
            </a:r>
            <a:r>
              <a:rPr lang="hu-HU" sz="1800" u="sng" dirty="0" smtClean="0"/>
              <a:t>b</a:t>
            </a:r>
            <a:r>
              <a:rPr lang="hu-HU" sz="1800" dirty="0" smtClean="0"/>
              <a:t> képbe</a:t>
            </a:r>
            <a:endParaRPr lang="hu-HU" sz="1800" u="sng" dirty="0"/>
          </a:p>
          <a:p>
            <a:pPr marL="457200" lvl="1" indent="0">
              <a:buNone/>
            </a:pPr>
            <a:r>
              <a:rPr lang="hu-HU" sz="1600" dirty="0" smtClean="0"/>
              <a:t>a + </a:t>
            </a:r>
            <a:r>
              <a:rPr lang="el-GR" sz="1600" dirty="0" smtClean="0"/>
              <a:t>α</a:t>
            </a:r>
            <a:r>
              <a:rPr lang="hu-HU" sz="1600" dirty="0" smtClean="0"/>
              <a:t>(</a:t>
            </a:r>
            <a:r>
              <a:rPr lang="hu-HU" sz="1600" u="sng" dirty="0" smtClean="0"/>
              <a:t>b</a:t>
            </a:r>
            <a:r>
              <a:rPr lang="hu-HU" sz="1600" dirty="0" smtClean="0"/>
              <a:t>–</a:t>
            </a:r>
            <a:r>
              <a:rPr lang="hu-HU" sz="1600" u="sng" dirty="0" smtClean="0"/>
              <a:t>a</a:t>
            </a:r>
            <a:r>
              <a:rPr lang="hu-HU" sz="1600" dirty="0" smtClean="0"/>
              <a:t>)	Forrás:  Foster, i.m., 93.</a:t>
            </a:r>
            <a:endParaRPr lang="en-GB" sz="16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2945389"/>
            <a:ext cx="6840760" cy="3759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252510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GAN</a:t>
            </a:r>
            <a:endParaRPr lang="en-GB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hu-HU" dirty="0" smtClean="0"/>
              <a:t>A </a:t>
            </a:r>
            <a:r>
              <a:rPr lang="hu-HU" dirty="0" err="1" smtClean="0"/>
              <a:t>GAN-ban</a:t>
            </a:r>
            <a:r>
              <a:rPr lang="hu-HU" dirty="0" smtClean="0"/>
              <a:t> az </a:t>
            </a:r>
            <a:r>
              <a:rPr lang="hu-HU" i="1" dirty="0" err="1" smtClean="0"/>
              <a:t>adversarial</a:t>
            </a:r>
            <a:r>
              <a:rPr lang="hu-HU" i="1" dirty="0" smtClean="0"/>
              <a:t> </a:t>
            </a:r>
            <a:r>
              <a:rPr lang="hu-HU" dirty="0" smtClean="0"/>
              <a:t>(szó szerint „ellentétes”, értelem szerint inkább „versengő”, „vetélkedő”) a tanítási architektúrára utal.</a:t>
            </a:r>
          </a:p>
          <a:p>
            <a:r>
              <a:rPr lang="hu-HU" dirty="0" smtClean="0"/>
              <a:t>Két mély neurális hálót tanítunk párhuzamosan, felváltva:</a:t>
            </a:r>
          </a:p>
          <a:p>
            <a:pPr lvl="1"/>
            <a:r>
              <a:rPr lang="hu-HU" dirty="0" smtClean="0"/>
              <a:t>egy generálót: képeket generál</a:t>
            </a:r>
          </a:p>
          <a:p>
            <a:pPr lvl="1"/>
            <a:r>
              <a:rPr lang="hu-HU" dirty="0" smtClean="0"/>
              <a:t>és egy diszkriminatívat: a kapott képeket besorolja a „generált” vagy a „valódi” osztályok egyikébe (bináris osztályozó)</a:t>
            </a:r>
          </a:p>
          <a:p>
            <a:pPr lvl="1"/>
            <a:r>
              <a:rPr lang="hu-HU" dirty="0" smtClean="0"/>
              <a:t>Annyiban hasonlít a </a:t>
            </a:r>
            <a:r>
              <a:rPr lang="hu-HU" dirty="0" err="1" smtClean="0"/>
              <a:t>VAE-re</a:t>
            </a:r>
            <a:r>
              <a:rPr lang="hu-HU" dirty="0" smtClean="0"/>
              <a:t>, hogy itt is a tanítás során használt komponenseknek csak egyik felét használjuk </a:t>
            </a:r>
            <a:r>
              <a:rPr lang="hu-HU" dirty="0" err="1" smtClean="0"/>
              <a:t>predikcióidőben</a:t>
            </a:r>
            <a:r>
              <a:rPr lang="hu-HU" dirty="0" smtClean="0"/>
              <a:t> generálásra, a másik csak a tanításhoz kell.</a:t>
            </a:r>
          </a:p>
          <a:p>
            <a:pPr lvl="1"/>
            <a:r>
              <a:rPr lang="hu-HU" dirty="0" smtClean="0"/>
              <a:t>Emellett a generáló hálózat szerkezete is hasonló a </a:t>
            </a:r>
            <a:r>
              <a:rPr lang="hu-HU" dirty="0" err="1" smtClean="0"/>
              <a:t>VAE</a:t>
            </a:r>
            <a:r>
              <a:rPr lang="hu-HU" dirty="0" smtClean="0"/>
              <a:t> dekóderéhez:</a:t>
            </a:r>
          </a:p>
          <a:p>
            <a:pPr lvl="2"/>
            <a:r>
              <a:rPr lang="hu-HU" dirty="0" smtClean="0"/>
              <a:t>a bemenete egy folytonos számvektor, amit véletlenszerűen inicializálunk</a:t>
            </a:r>
          </a:p>
          <a:p>
            <a:pPr lvl="2"/>
            <a:r>
              <a:rPr lang="hu-HU" dirty="0" smtClean="0"/>
              <a:t>a kimenete egy valamilyen méretű kép, pl. 64 x 64 képpont</a:t>
            </a:r>
          </a:p>
          <a:p>
            <a:pPr lvl="1"/>
            <a:r>
              <a:rPr lang="hu-HU" dirty="0" smtClean="0"/>
              <a:t>De nincs „kódoló”, sem tanítási, sem </a:t>
            </a:r>
            <a:r>
              <a:rPr lang="hu-HU" dirty="0" err="1" smtClean="0"/>
              <a:t>predikcióidőben</a:t>
            </a:r>
            <a:r>
              <a:rPr lang="hu-HU" dirty="0" smtClean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9397470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GAN</a:t>
            </a:r>
            <a:endParaRPr lang="en-GB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hu-HU" dirty="0" smtClean="0"/>
              <a:t>Véletlenszerű vektorral generáltatunk valahány, pl. 1000 véletlenszerű képet a generátorral</a:t>
            </a:r>
          </a:p>
          <a:p>
            <a:r>
              <a:rPr lang="hu-HU" dirty="0" smtClean="0"/>
              <a:t>A tanító adathalmaz valódi képekből áll, amelyekhez hasonló képek generálására meg akarjuk tanítani a modellt (mint a </a:t>
            </a:r>
            <a:r>
              <a:rPr lang="hu-HU" dirty="0" err="1" smtClean="0"/>
              <a:t>VAE</a:t>
            </a:r>
            <a:r>
              <a:rPr lang="hu-HU" dirty="0" smtClean="0"/>
              <a:t> esetében)</a:t>
            </a:r>
          </a:p>
          <a:p>
            <a:r>
              <a:rPr lang="hu-HU" dirty="0" smtClean="0"/>
              <a:t>A valódi képeket 0 címkével látjuk el, a generáltakat 1-gyel</a:t>
            </a:r>
          </a:p>
          <a:p>
            <a:r>
              <a:rPr lang="hu-HU" dirty="0" smtClean="0"/>
              <a:t>Betanítunk egy bináris osztályozó neurális hálót (pl. egy mély </a:t>
            </a:r>
            <a:r>
              <a:rPr lang="hu-HU" dirty="0" err="1" smtClean="0"/>
              <a:t>konvolúciós</a:t>
            </a:r>
            <a:r>
              <a:rPr lang="hu-HU" dirty="0" smtClean="0"/>
              <a:t> neurális hálót a kimenet előtt sűrűn kapcsolt réteggel, </a:t>
            </a:r>
            <a:r>
              <a:rPr lang="hu-HU" dirty="0" err="1" smtClean="0"/>
              <a:t>szigmoid</a:t>
            </a:r>
            <a:r>
              <a:rPr lang="hu-HU" dirty="0" smtClean="0"/>
              <a:t> aktivációval), hogy különböztesse meg a két osztály képeit</a:t>
            </a:r>
          </a:p>
          <a:p>
            <a:pPr lvl="1"/>
            <a:r>
              <a:rPr lang="hu-HU" dirty="0" smtClean="0"/>
              <a:t>addig, amíg a tanítás során még javul a teljesítménye</a:t>
            </a:r>
          </a:p>
          <a:p>
            <a:pPr lvl="1"/>
            <a:r>
              <a:rPr lang="hu-HU" dirty="0" smtClean="0"/>
              <a:t>Ha ez az ún. </a:t>
            </a:r>
            <a:r>
              <a:rPr lang="hu-HU" dirty="0" err="1" smtClean="0"/>
              <a:t>diszkriminátor</a:t>
            </a:r>
            <a:r>
              <a:rPr lang="hu-HU" dirty="0" smtClean="0"/>
              <a:t> elkészült, egy döntési határt (</a:t>
            </a:r>
            <a:r>
              <a:rPr lang="hu-HU" dirty="0" err="1" smtClean="0"/>
              <a:t>hipersíkot</a:t>
            </a:r>
            <a:r>
              <a:rPr lang="hu-HU" dirty="0" smtClean="0"/>
              <a:t>) határoz meg.</a:t>
            </a:r>
          </a:p>
          <a:p>
            <a:r>
              <a:rPr lang="hu-HU" dirty="0" smtClean="0"/>
              <a:t>Tanítjuk a generátort:</a:t>
            </a:r>
          </a:p>
          <a:p>
            <a:pPr lvl="1"/>
            <a:r>
              <a:rPr lang="hu-HU" dirty="0" smtClean="0"/>
              <a:t>minden generált kép vektorát úgy mozdítjuk el, hogy ha a döntési tartomány rossz (0 felőli) oldalán van, a döntési határra merőleges mentén áttoljuk a döntési határ pozitív oldalára</a:t>
            </a:r>
          </a:p>
          <a:p>
            <a:pPr lvl="1"/>
            <a:r>
              <a:rPr lang="hu-HU" dirty="0" smtClean="0"/>
              <a:t>majd a generátor súlyait úgy módosítjuk a </a:t>
            </a:r>
            <a:r>
              <a:rPr lang="hu-HU" dirty="0" err="1" smtClean="0"/>
              <a:t>gradiensmódszerrel</a:t>
            </a:r>
            <a:r>
              <a:rPr lang="hu-HU" dirty="0" smtClean="0"/>
              <a:t>, hogy a bemeneti véletlen vektorra ezt a helyes vektort elő</a:t>
            </a:r>
          </a:p>
          <a:p>
            <a:pPr lvl="1"/>
            <a:r>
              <a:rPr lang="hu-HU" dirty="0" smtClean="0"/>
              <a:t>addig ismételjük, amíg a generátor már nem közelíti (jelentősen) jobban a módosított kimeneti pontokat.</a:t>
            </a:r>
          </a:p>
          <a:p>
            <a:r>
              <a:rPr lang="hu-HU" dirty="0" smtClean="0"/>
              <a:t>Kezdjük elölről: a generátor jelenlegi súlyaival generáltatunk véletlenszerű képeket, majd ezekre és a tanítóképekre tanítunk egy új </a:t>
            </a:r>
            <a:r>
              <a:rPr lang="hu-HU" dirty="0" err="1" smtClean="0"/>
              <a:t>diszkriminátort</a:t>
            </a:r>
            <a:r>
              <a:rPr lang="hu-HU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22051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 generatív MI két fő területe</a:t>
            </a:r>
            <a:endParaRPr lang="en-GB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hu-HU" dirty="0" smtClean="0"/>
              <a:t>A generatív mesterséges intelligenciának két fő alkalmazási területe van:</a:t>
            </a:r>
          </a:p>
          <a:p>
            <a:pPr lvl="1"/>
            <a:r>
              <a:rPr lang="hu-HU" dirty="0" smtClean="0"/>
              <a:t>írott szöveg generálása emberi nyelveken, különösen chatbot részeként (</a:t>
            </a:r>
            <a:r>
              <a:rPr lang="hu-HU" dirty="0" err="1" smtClean="0"/>
              <a:t>ChatGPT</a:t>
            </a:r>
            <a:r>
              <a:rPr lang="hu-HU" dirty="0" smtClean="0"/>
              <a:t>, </a:t>
            </a:r>
            <a:r>
              <a:rPr lang="hu-HU" dirty="0" err="1" smtClean="0"/>
              <a:t>Gemini</a:t>
            </a:r>
            <a:r>
              <a:rPr lang="hu-HU" dirty="0" smtClean="0"/>
              <a:t>, Claude)</a:t>
            </a:r>
          </a:p>
          <a:p>
            <a:pPr lvl="2"/>
            <a:r>
              <a:rPr lang="hu-HU" dirty="0" smtClean="0"/>
              <a:t>a felhasználó „beszélget” az </a:t>
            </a:r>
            <a:r>
              <a:rPr lang="hu-HU" dirty="0" err="1" smtClean="0"/>
              <a:t>MI-vel</a:t>
            </a:r>
            <a:endParaRPr lang="hu-HU" dirty="0" smtClean="0"/>
          </a:p>
          <a:p>
            <a:pPr lvl="2"/>
            <a:r>
              <a:rPr lang="hu-HU" dirty="0" smtClean="0"/>
              <a:t>speciális esetek ezen belül:</a:t>
            </a:r>
          </a:p>
          <a:p>
            <a:pPr lvl="3"/>
            <a:r>
              <a:rPr lang="hu-HU" dirty="0" smtClean="0"/>
              <a:t>hangzó szöveg generálása: többnyire ugyanaz, mint az írott szöveg generálása, de a generált írott szöveget egy beszédszintetizáló alkalmazás felolvassa</a:t>
            </a:r>
          </a:p>
          <a:p>
            <a:pPr lvl="3"/>
            <a:r>
              <a:rPr lang="hu-HU" dirty="0" smtClean="0"/>
              <a:t>programkód generálása: „szöveg”, de nem természetes, hanem programozási nyelven</a:t>
            </a:r>
            <a:endParaRPr lang="hu-HU" dirty="0"/>
          </a:p>
          <a:p>
            <a:pPr lvl="2"/>
            <a:r>
              <a:rPr lang="hu-HU" dirty="0" smtClean="0"/>
              <a:t>lineáris szekvencia generálása (szavak sorozata)</a:t>
            </a:r>
          </a:p>
          <a:p>
            <a:pPr lvl="1"/>
            <a:r>
              <a:rPr lang="hu-HU" dirty="0" smtClean="0"/>
              <a:t>kép generálása</a:t>
            </a:r>
          </a:p>
          <a:p>
            <a:pPr lvl="2"/>
            <a:r>
              <a:rPr lang="hu-HU" dirty="0" smtClean="0"/>
              <a:t>nem szekvencia, hanem egyetlen meghatározott méretű kétdimenziós struktúra, bizonyos számú képpontból (pixelből) áll</a:t>
            </a:r>
            <a:endParaRPr lang="hu-HU" dirty="0"/>
          </a:p>
          <a:p>
            <a:pPr lvl="2"/>
            <a:r>
              <a:rPr lang="hu-HU" dirty="0" smtClean="0"/>
              <a:t>speciális eset: mozgókép generálása, ilyen képek összefüggő sorozatát generálja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5557876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GAN</a:t>
            </a:r>
            <a:endParaRPr lang="en-GB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hu-HU" dirty="0" smtClean="0"/>
              <a:t>A generátor célja, hogy olyan képeket generáljon, amelyek megkülönböztethetetlenek a valódiaktól.</a:t>
            </a:r>
          </a:p>
          <a:p>
            <a:r>
              <a:rPr lang="hu-HU" dirty="0" smtClean="0"/>
              <a:t>A </a:t>
            </a:r>
            <a:r>
              <a:rPr lang="hu-HU" dirty="0" err="1" smtClean="0"/>
              <a:t>diszkriminátor</a:t>
            </a:r>
            <a:r>
              <a:rPr lang="hu-HU" dirty="0" smtClean="0"/>
              <a:t> célja, hogy </a:t>
            </a:r>
          </a:p>
          <a:p>
            <a:r>
              <a:rPr lang="hu-HU" dirty="0" smtClean="0"/>
              <a:t>A tanulás akkor ér véget, amikor a generátor olyan képeket generál, amelyeket a </a:t>
            </a:r>
            <a:r>
              <a:rPr lang="hu-HU" dirty="0" err="1" smtClean="0"/>
              <a:t>diszkriminátor</a:t>
            </a:r>
            <a:r>
              <a:rPr lang="hu-HU" dirty="0" smtClean="0"/>
              <a:t> nem képes megkülönböztetni a valódiaktól.</a:t>
            </a:r>
          </a:p>
          <a:p>
            <a:pPr lvl="1"/>
            <a:r>
              <a:rPr lang="hu-HU" dirty="0"/>
              <a:t>H</a:t>
            </a:r>
            <a:r>
              <a:rPr lang="hu-HU" dirty="0" smtClean="0"/>
              <a:t>a ugyanannyi valódi és generált képen tanítjuk a </a:t>
            </a:r>
            <a:r>
              <a:rPr lang="hu-HU" dirty="0" err="1" smtClean="0"/>
              <a:t>diszkriminátort</a:t>
            </a:r>
            <a:r>
              <a:rPr lang="hu-HU" dirty="0" smtClean="0"/>
              <a:t>, akkor a valódi és generált tesztképeket egyaránt 50-50% arányban fogja valódinak és generáltnak vélni.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179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GAN</a:t>
            </a:r>
            <a:endParaRPr lang="en-GB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hu-HU" dirty="0" smtClean="0"/>
              <a:t>A </a:t>
            </a:r>
            <a:r>
              <a:rPr lang="hu-HU" dirty="0" err="1" smtClean="0"/>
              <a:t>GAN</a:t>
            </a:r>
            <a:r>
              <a:rPr lang="hu-HU" dirty="0" smtClean="0"/>
              <a:t> különösen az 10-es évek végén vált nagyon népszerű módszerré a képgenerálásban</a:t>
            </a:r>
          </a:p>
          <a:p>
            <a:pPr lvl="1"/>
            <a:r>
              <a:rPr lang="hu-HU" dirty="0" smtClean="0"/>
              <a:t>az alapötlet, a </a:t>
            </a:r>
            <a:r>
              <a:rPr lang="hu-HU" dirty="0" err="1" smtClean="0"/>
              <a:t>diszkriminátor</a:t>
            </a:r>
            <a:r>
              <a:rPr lang="hu-HU" dirty="0" smtClean="0"/>
              <a:t> és a generátor kombinálása mindig megvan</a:t>
            </a:r>
          </a:p>
          <a:p>
            <a:pPr lvl="1"/>
            <a:r>
              <a:rPr lang="hu-HU" dirty="0" smtClean="0"/>
              <a:t>de a megvalósítás részletein sokszor finomítottak</a:t>
            </a:r>
          </a:p>
          <a:p>
            <a:pPr lvl="1"/>
            <a:r>
              <a:rPr lang="hu-HU" dirty="0" smtClean="0"/>
              <a:t>más-más architektúrát használ a generátor</a:t>
            </a:r>
          </a:p>
          <a:p>
            <a:pPr lvl="1"/>
            <a:r>
              <a:rPr lang="hu-HU" dirty="0" smtClean="0"/>
              <a:t>feltételes generálás:</a:t>
            </a:r>
          </a:p>
          <a:p>
            <a:pPr lvl="2"/>
            <a:r>
              <a:rPr lang="hu-HU" dirty="0" smtClean="0"/>
              <a:t>a generátor nem tetszőleges képet generál, hanem valamilyen osztályba tartozót, pl. kutya</a:t>
            </a:r>
          </a:p>
          <a:p>
            <a:pPr lvl="2"/>
            <a:r>
              <a:rPr lang="hu-HU" dirty="0" smtClean="0"/>
              <a:t>a </a:t>
            </a:r>
            <a:r>
              <a:rPr lang="hu-HU" dirty="0" err="1" smtClean="0"/>
              <a:t>diszkriminátor</a:t>
            </a:r>
            <a:r>
              <a:rPr lang="hu-HU" dirty="0" smtClean="0"/>
              <a:t> nemcsak azt különbözteti meg, hogy valódi vagy generált a kép, hanem azt is, hogy milyen osztályú dolgot ábrázol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6429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Képgenerálás</a:t>
            </a:r>
            <a:endParaRPr lang="en-GB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hu-HU" dirty="0" smtClean="0"/>
              <a:t>A képgenerálás mindig mély neurális hálókkal történik</a:t>
            </a:r>
          </a:p>
          <a:p>
            <a:r>
              <a:rPr lang="hu-HU" dirty="0" smtClean="0"/>
              <a:t>Főbb technikai megoldások:</a:t>
            </a:r>
          </a:p>
          <a:p>
            <a:pPr lvl="1"/>
            <a:r>
              <a:rPr lang="hu-HU" dirty="0" err="1" smtClean="0"/>
              <a:t>GAN</a:t>
            </a:r>
            <a:r>
              <a:rPr lang="hu-HU" dirty="0" smtClean="0"/>
              <a:t>: </a:t>
            </a:r>
            <a:r>
              <a:rPr lang="hu-HU" dirty="0" err="1" smtClean="0"/>
              <a:t>generative</a:t>
            </a:r>
            <a:r>
              <a:rPr lang="hu-HU" dirty="0" smtClean="0"/>
              <a:t> </a:t>
            </a:r>
            <a:r>
              <a:rPr lang="hu-HU" dirty="0" err="1" smtClean="0"/>
              <a:t>adversarial</a:t>
            </a:r>
            <a:r>
              <a:rPr lang="hu-HU" dirty="0" smtClean="0"/>
              <a:t> </a:t>
            </a:r>
            <a:r>
              <a:rPr lang="hu-HU" dirty="0" err="1" smtClean="0"/>
              <a:t>network</a:t>
            </a:r>
            <a:r>
              <a:rPr lang="hu-HU" dirty="0" smtClean="0"/>
              <a:t> (generatív versengő hálózat)</a:t>
            </a:r>
          </a:p>
          <a:p>
            <a:pPr lvl="1"/>
            <a:r>
              <a:rPr lang="hu-HU" dirty="0" err="1" smtClean="0"/>
              <a:t>VAE</a:t>
            </a:r>
            <a:r>
              <a:rPr lang="hu-HU" dirty="0" smtClean="0"/>
              <a:t>: </a:t>
            </a:r>
            <a:r>
              <a:rPr lang="hu-HU" dirty="0" err="1" smtClean="0"/>
              <a:t>variational</a:t>
            </a:r>
            <a:r>
              <a:rPr lang="hu-HU" dirty="0" smtClean="0"/>
              <a:t> </a:t>
            </a:r>
            <a:r>
              <a:rPr lang="hu-HU" dirty="0" err="1" smtClean="0"/>
              <a:t>autoencoder</a:t>
            </a:r>
            <a:r>
              <a:rPr lang="hu-HU" dirty="0" smtClean="0"/>
              <a:t> (variációs </a:t>
            </a:r>
            <a:r>
              <a:rPr lang="hu-HU" dirty="0" err="1" smtClean="0"/>
              <a:t>autoencoder</a:t>
            </a:r>
            <a:r>
              <a:rPr lang="hu-HU" dirty="0" smtClean="0"/>
              <a:t>, tkp. önkódoló)</a:t>
            </a:r>
          </a:p>
          <a:p>
            <a:pPr lvl="1"/>
            <a:r>
              <a:rPr lang="hu-HU" dirty="0" err="1" smtClean="0"/>
              <a:t>autoregresszív</a:t>
            </a:r>
            <a:r>
              <a:rPr lang="hu-HU" dirty="0" smtClean="0"/>
              <a:t> modell: szöveggeneráláshoz hasonlóan képpontok sorozataként generál képet</a:t>
            </a:r>
          </a:p>
          <a:p>
            <a:pPr lvl="2"/>
            <a:r>
              <a:rPr lang="hu-HU" dirty="0" smtClean="0"/>
              <a:t>regresszív: logisztikus regresszió jellegű mechanizmussal generálja (tkp. </a:t>
            </a:r>
            <a:r>
              <a:rPr lang="hu-HU" dirty="0" err="1" smtClean="0"/>
              <a:t>prediktálja</a:t>
            </a:r>
            <a:r>
              <a:rPr lang="hu-HU" dirty="0" smtClean="0"/>
              <a:t>) a következő elemet</a:t>
            </a:r>
          </a:p>
          <a:p>
            <a:pPr lvl="2"/>
            <a:r>
              <a:rPr lang="hu-HU" dirty="0" err="1" smtClean="0"/>
              <a:t>auto</a:t>
            </a:r>
            <a:r>
              <a:rPr lang="hu-HU" dirty="0" smtClean="0"/>
              <a:t>: a bemenet és a kimenet azonos természetű, mindkettő képpont (bemenet: képpontok sorozata; kimenet: következő képpont)</a:t>
            </a:r>
          </a:p>
          <a:p>
            <a:pPr lvl="1"/>
            <a:r>
              <a:rPr lang="hu-HU" dirty="0" smtClean="0"/>
              <a:t>diffúzió (</a:t>
            </a:r>
            <a:r>
              <a:rPr lang="hu-HU" dirty="0" err="1" smtClean="0"/>
              <a:t>diffusion</a:t>
            </a:r>
            <a:r>
              <a:rPr lang="hu-HU" dirty="0" smtClean="0"/>
              <a:t>)</a:t>
            </a:r>
          </a:p>
          <a:p>
            <a:r>
              <a:rPr lang="hu-HU" dirty="0" smtClean="0"/>
              <a:t>Fontos: a modell kimenete teljesen más természetű, mint a szöveggenerálásé, így következik, hogy </a:t>
            </a:r>
            <a:r>
              <a:rPr lang="hu-HU" b="1" dirty="0" smtClean="0"/>
              <a:t>egyazon modell nem generál hol képet, hol szöveget, </a:t>
            </a:r>
            <a:r>
              <a:rPr lang="hu-HU" dirty="0" smtClean="0"/>
              <a:t>hanem ilyenre csak két különálló modell képes</a:t>
            </a:r>
          </a:p>
          <a:p>
            <a:pPr lvl="1"/>
            <a:r>
              <a:rPr lang="hu-HU" dirty="0" smtClean="0"/>
              <a:t>nem kizárt, hogy a bemenethez közeli rétegek közösek egy nyelv- és egy képgeneráló modellben, tehát azonosak a súlyaik</a:t>
            </a:r>
          </a:p>
          <a:p>
            <a:pPr lvl="1"/>
            <a:r>
              <a:rPr lang="hu-HU" dirty="0" smtClean="0"/>
              <a:t>de a kimenethez közeli rétegek szükségképpen teljesen más jellegűek</a:t>
            </a:r>
          </a:p>
          <a:p>
            <a:pPr lvl="1"/>
            <a:r>
              <a:rPr lang="hu-HU" dirty="0" smtClean="0"/>
              <a:t>tehát: ha a </a:t>
            </a:r>
            <a:r>
              <a:rPr lang="hu-HU" dirty="0" err="1" smtClean="0"/>
              <a:t>ChatGPT</a:t>
            </a:r>
            <a:r>
              <a:rPr lang="hu-HU" dirty="0" smtClean="0"/>
              <a:t> vagy a </a:t>
            </a:r>
            <a:r>
              <a:rPr lang="hu-HU" dirty="0" err="1" smtClean="0"/>
              <a:t>Gemini</a:t>
            </a:r>
            <a:r>
              <a:rPr lang="hu-HU" dirty="0" smtClean="0"/>
              <a:t> képes szöveget is generálni és képet is, akkor biztos, hogy ezeket a feladatokat nem egyazon modell, tehát „egy MI” csinálja, hanem több, egy közös felhasználó felülethez kapcsolt modell: egy képgeneráló és egy szöveggeneráló (vagy több)</a:t>
            </a:r>
          </a:p>
        </p:txBody>
      </p:sp>
    </p:spTree>
    <p:extLst>
      <p:ext uri="{BB962C8B-B14F-4D97-AF65-F5344CB8AC3E}">
        <p14:creationId xmlns:p14="http://schemas.microsoft.com/office/powerpoint/2010/main" val="3665266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Képgenerálás fejlődése</a:t>
            </a:r>
            <a:endParaRPr lang="en-GB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000" dirty="0" smtClean="0"/>
              <a:t>2010-es évek: az uralkodó technológia a </a:t>
            </a:r>
            <a:r>
              <a:rPr lang="hu-HU" sz="2000" dirty="0" err="1" smtClean="0"/>
              <a:t>GAN</a:t>
            </a:r>
            <a:endParaRPr lang="hu-HU" sz="2000" dirty="0" smtClean="0"/>
          </a:p>
          <a:p>
            <a:r>
              <a:rPr lang="hu-HU" sz="2000" dirty="0" smtClean="0"/>
              <a:t>2020-as évek: diffúziós modellek</a:t>
            </a:r>
          </a:p>
          <a:p>
            <a:r>
              <a:rPr lang="hu-HU" sz="2000" dirty="0"/>
              <a:t>Forrás: Foster: </a:t>
            </a:r>
            <a:r>
              <a:rPr lang="hu-HU" sz="2000" i="1" dirty="0" err="1"/>
              <a:t>Generative</a:t>
            </a:r>
            <a:r>
              <a:rPr lang="hu-HU" sz="2000" i="1" dirty="0"/>
              <a:t> Deep </a:t>
            </a:r>
            <a:r>
              <a:rPr lang="hu-HU" sz="2000" i="1" dirty="0" err="1"/>
              <a:t>Learning</a:t>
            </a:r>
            <a:r>
              <a:rPr lang="hu-HU" sz="2000" i="1" dirty="0"/>
              <a:t>, </a:t>
            </a:r>
            <a:r>
              <a:rPr lang="hu-HU" sz="2000" dirty="0"/>
              <a:t>2. kiadás, O’</a:t>
            </a:r>
            <a:r>
              <a:rPr lang="hu-HU" sz="2000" dirty="0" err="1"/>
              <a:t>Reilly</a:t>
            </a:r>
            <a:r>
              <a:rPr lang="hu-HU" sz="2000" dirty="0"/>
              <a:t>, 2024, 7</a:t>
            </a:r>
            <a:r>
              <a:rPr lang="hu-HU" sz="2000" dirty="0" smtClean="0"/>
              <a:t>.</a:t>
            </a:r>
            <a:endParaRPr lang="hu-HU" sz="2000" dirty="0"/>
          </a:p>
          <a:p>
            <a:endParaRPr lang="en-GB" sz="2000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2852936"/>
            <a:ext cx="6638925" cy="3709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26192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Képgenerálás</a:t>
            </a:r>
            <a:endParaRPr lang="en-GB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hu-HU" dirty="0" smtClean="0"/>
              <a:t>Két fő módszer:</a:t>
            </a:r>
          </a:p>
          <a:p>
            <a:pPr lvl="1"/>
            <a:r>
              <a:rPr lang="hu-HU" dirty="0" smtClean="0"/>
              <a:t>feltételmentes generálás: a modell szabadon generál képeket</a:t>
            </a:r>
          </a:p>
          <a:p>
            <a:pPr lvl="2"/>
            <a:r>
              <a:rPr lang="hu-HU" dirty="0" smtClean="0"/>
              <a:t>a modellt arra tanítják, hogy megtanulja bizonyos motívumokat ábrázoló képek általános jellemzőit</a:t>
            </a:r>
          </a:p>
          <a:p>
            <a:pPr lvl="3"/>
            <a:r>
              <a:rPr lang="hu-HU" dirty="0" smtClean="0"/>
              <a:t>pl. osztályozó modellként vagy </a:t>
            </a:r>
            <a:r>
              <a:rPr lang="hu-HU" dirty="0" err="1" smtClean="0"/>
              <a:t>autoencoderként</a:t>
            </a:r>
            <a:endParaRPr lang="hu-HU" dirty="0" smtClean="0"/>
          </a:p>
          <a:p>
            <a:pPr lvl="2"/>
            <a:r>
              <a:rPr lang="hu-HU" dirty="0" smtClean="0"/>
              <a:t>majd a modellt úgy módosítják, hogy a tanultakhoz hasonló képeket generáljon </a:t>
            </a:r>
            <a:r>
              <a:rPr lang="hu-HU" dirty="0" err="1" smtClean="0"/>
              <a:t>predikcióként</a:t>
            </a:r>
            <a:endParaRPr lang="hu-HU" dirty="0" smtClean="0"/>
          </a:p>
          <a:p>
            <a:pPr lvl="1"/>
            <a:r>
              <a:rPr lang="hu-HU" dirty="0" smtClean="0"/>
              <a:t>feltételes generálás: a bemenet lehet (tipikusan) szöveg vagy kép, a kimenet generált kép</a:t>
            </a:r>
          </a:p>
          <a:p>
            <a:pPr lvl="2"/>
            <a:r>
              <a:rPr lang="hu-HU" dirty="0" smtClean="0"/>
              <a:t>be: szöveg, ki: új kép</a:t>
            </a:r>
          </a:p>
          <a:p>
            <a:pPr lvl="2"/>
            <a:r>
              <a:rPr lang="hu-HU" dirty="0"/>
              <a:t>be: kép, ki: módosított </a:t>
            </a:r>
            <a:r>
              <a:rPr lang="hu-HU" dirty="0" smtClean="0"/>
              <a:t>kép (például: </a:t>
            </a:r>
            <a:r>
              <a:rPr lang="hu-HU" dirty="0" err="1" smtClean="0"/>
              <a:t>felbontásnövelés</a:t>
            </a:r>
            <a:r>
              <a:rPr lang="hu-HU" dirty="0" smtClean="0"/>
              <a:t>, zajszűrés)</a:t>
            </a:r>
            <a:endParaRPr lang="hu-HU" dirty="0"/>
          </a:p>
          <a:p>
            <a:pPr lvl="2"/>
            <a:r>
              <a:rPr lang="hu-HU" dirty="0" smtClean="0"/>
              <a:t>be: kép és szöveg, ki: módosított kép</a:t>
            </a:r>
          </a:p>
          <a:p>
            <a:pPr lvl="2"/>
            <a:r>
              <a:rPr lang="hu-HU" dirty="0" smtClean="0"/>
              <a:t>be: két kép (+ esetleg szöveg), ki: két kép kombinációja</a:t>
            </a:r>
          </a:p>
        </p:txBody>
      </p:sp>
    </p:spTree>
    <p:extLst>
      <p:ext uri="{BB962C8B-B14F-4D97-AF65-F5344CB8AC3E}">
        <p14:creationId xmlns:p14="http://schemas.microsoft.com/office/powerpoint/2010/main" val="2115909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435896" y="2060848"/>
            <a:ext cx="8229600" cy="4525963"/>
          </a:xfrm>
        </p:spPr>
        <p:txBody>
          <a:bodyPr>
            <a:normAutofit fontScale="70000" lnSpcReduction="20000"/>
          </a:bodyPr>
          <a:lstStyle/>
          <a:p>
            <a:endParaRPr lang="hu-HU" dirty="0" smtClean="0"/>
          </a:p>
          <a:p>
            <a:endParaRPr lang="hu-HU" dirty="0"/>
          </a:p>
          <a:p>
            <a:endParaRPr lang="hu-HU" dirty="0" smtClean="0"/>
          </a:p>
          <a:p>
            <a:endParaRPr lang="hu-HU" dirty="0"/>
          </a:p>
          <a:p>
            <a:endParaRPr lang="hu-HU" dirty="0" smtClean="0"/>
          </a:p>
          <a:p>
            <a:endParaRPr lang="hu-HU" dirty="0"/>
          </a:p>
          <a:p>
            <a:endParaRPr lang="hu-HU" dirty="0" smtClean="0"/>
          </a:p>
          <a:p>
            <a:endParaRPr lang="hu-HU" dirty="0"/>
          </a:p>
          <a:p>
            <a:endParaRPr lang="hu-HU" dirty="0" smtClean="0"/>
          </a:p>
          <a:p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endParaRPr lang="hu-HU" dirty="0"/>
          </a:p>
          <a:p>
            <a:r>
              <a:rPr lang="hu-HU" dirty="0" smtClean="0"/>
              <a:t>Forrás: </a:t>
            </a:r>
            <a:r>
              <a:rPr lang="hu-HU" dirty="0" err="1" smtClean="0">
                <a:hlinkClick r:id="rId2"/>
              </a:rPr>
              <a:t>Google</a:t>
            </a:r>
            <a:r>
              <a:rPr lang="hu-HU" dirty="0" smtClean="0">
                <a:hlinkClick r:id="rId2"/>
              </a:rPr>
              <a:t> Fotók</a:t>
            </a:r>
            <a:endParaRPr lang="en-GB" dirty="0"/>
          </a:p>
        </p:txBody>
      </p:sp>
      <p:pic>
        <p:nvPicPr>
          <p:cNvPr id="1026" name="Picture 2" descr="https://lh3.googleusercontent.com/pw/AP1GczOKEVTHsz_JXRMBUhMuUztQEVggf5I6TBTpJa6byntYTddc4Qdd_aNYKec6RnPXMYAUfhr0NWO12fnQLkfM00Q5nKBQhYwkiaXpolhoJiGAtV6Dle8ezKEEngB202bUfdb8sNhy4YUdRwRkKTZDTBnK=w2445-h1373-s-no?authuser=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75" y="692696"/>
            <a:ext cx="8967442" cy="5033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49630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6" name="Picture 2" descr="https://lh3.googleusercontent.com/pw/AP1GczOKEVTHsz_JXRMBUhMuUztQEVggf5I6TBTpJa6byntYTddc4Qdd_aNYKec6RnPXMYAUfhr0NWO12fnQLkfM00Q5nKBQhYwkiaXpolhoJiGAtV6Dle8ezKEEngB202bUfdb8sNhy4YUdRwRkKTZDTBnK=w2445-h1373-s-no?authuser=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75" y="692696"/>
            <a:ext cx="8967442" cy="5033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lh3.googleusercontent.com/pw/AP1GczM5Lie-wiCNUMScd4WrUKtAl7TC_CiazgmrmwKjfTWzgupkaOxPw1U416clIizJtjT2HXepvI-RILO5EIsBNlu47SAXGjcKqyHNelNLslsWsasiBk72vO6P_GjCIjCDcAxtDFTaCPDo_EcsEsEZvuPS=w2194-h1233-s-no?authuser=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76" y="692696"/>
            <a:ext cx="8960564" cy="5033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artalom helye 2"/>
          <p:cNvSpPr txBox="1">
            <a:spLocks/>
          </p:cNvSpPr>
          <p:nvPr/>
        </p:nvSpPr>
        <p:spPr>
          <a:xfrm>
            <a:off x="435896" y="2060848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hu-HU" dirty="0" smtClean="0"/>
          </a:p>
          <a:p>
            <a:endParaRPr lang="hu-HU" dirty="0" smtClean="0"/>
          </a:p>
          <a:p>
            <a:endParaRPr lang="hu-HU" dirty="0" smtClean="0"/>
          </a:p>
          <a:p>
            <a:endParaRPr lang="hu-HU" dirty="0" smtClean="0"/>
          </a:p>
          <a:p>
            <a:endParaRPr lang="hu-HU" dirty="0" smtClean="0"/>
          </a:p>
          <a:p>
            <a:endParaRPr lang="hu-HU" dirty="0" smtClean="0"/>
          </a:p>
          <a:p>
            <a:endParaRPr lang="hu-HU" dirty="0" smtClean="0"/>
          </a:p>
          <a:p>
            <a:endParaRPr lang="hu-HU" dirty="0" smtClean="0"/>
          </a:p>
          <a:p>
            <a:endParaRPr lang="hu-HU" dirty="0" smtClean="0"/>
          </a:p>
          <a:p>
            <a:endParaRPr lang="hu-HU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hu-HU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hu-HU" dirty="0" smtClean="0"/>
          </a:p>
          <a:p>
            <a:r>
              <a:rPr lang="hu-HU" dirty="0" smtClean="0"/>
              <a:t>Forrás: </a:t>
            </a:r>
            <a:r>
              <a:rPr lang="hu-HU" dirty="0" err="1" smtClean="0">
                <a:hlinkClick r:id="rId4"/>
              </a:rPr>
              <a:t>Google</a:t>
            </a:r>
            <a:r>
              <a:rPr lang="hu-HU" dirty="0" smtClean="0">
                <a:hlinkClick r:id="rId4"/>
              </a:rPr>
              <a:t> Fotók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6435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DeepDream</a:t>
            </a:r>
            <a:endParaRPr lang="en-GB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hu-HU" dirty="0" smtClean="0"/>
              <a:t>Kezdetek: </a:t>
            </a:r>
            <a:r>
              <a:rPr lang="hu-HU" dirty="0" err="1" smtClean="0"/>
              <a:t>konvolúciós</a:t>
            </a:r>
            <a:r>
              <a:rPr lang="hu-HU" dirty="0" smtClean="0"/>
              <a:t> neurális hálókon alapuló képgenerálás 2014/15-ben, </a:t>
            </a:r>
            <a:r>
              <a:rPr lang="hu-HU" dirty="0" err="1" smtClean="0"/>
              <a:t>Google</a:t>
            </a:r>
            <a:r>
              <a:rPr lang="hu-HU" dirty="0" smtClean="0"/>
              <a:t> </a:t>
            </a:r>
            <a:r>
              <a:rPr lang="hu-HU" dirty="0" err="1" smtClean="0">
                <a:hlinkClick r:id="rId2"/>
              </a:rPr>
              <a:t>DeepDream</a:t>
            </a:r>
            <a:endParaRPr lang="hu-HU" dirty="0" smtClean="0"/>
          </a:p>
          <a:p>
            <a:r>
              <a:rPr lang="hu-HU" dirty="0" smtClean="0"/>
              <a:t>Alapprobléma: Hogyan vizualizáljuk, hogy mit tud egy </a:t>
            </a:r>
            <a:r>
              <a:rPr lang="hu-HU" dirty="0" err="1" smtClean="0"/>
              <a:t>konvolúciós</a:t>
            </a:r>
            <a:r>
              <a:rPr lang="hu-HU" dirty="0" smtClean="0"/>
              <a:t> neurális háló?</a:t>
            </a:r>
          </a:p>
          <a:p>
            <a:pPr lvl="1"/>
            <a:r>
              <a:rPr lang="hu-HU" dirty="0" smtClean="0"/>
              <a:t>Egy lehetőség: meg tudjuk nézni a szűrőit</a:t>
            </a:r>
          </a:p>
          <a:p>
            <a:pPr lvl="1"/>
            <a:r>
              <a:rPr lang="hu-HU" dirty="0" smtClean="0"/>
              <a:t>Másik lehetőség: adunk a betanított modellnek egy tetszőleges képet, ami bármit ábrázol, ezt besorolja pl. 0,00003 konfidenciával banánnak, utána gyakorlatilag </a:t>
            </a:r>
            <a:r>
              <a:rPr lang="hu-HU" dirty="0"/>
              <a:t>a </a:t>
            </a:r>
            <a:r>
              <a:rPr lang="hu-HU" dirty="0" err="1"/>
              <a:t>backpropagationt</a:t>
            </a:r>
            <a:r>
              <a:rPr lang="hu-HU" dirty="0"/>
              <a:t> alkalmazzuk </a:t>
            </a:r>
            <a:r>
              <a:rPr lang="hu-HU" dirty="0" smtClean="0"/>
              <a:t>nem a modell súlyainak, hanem a </a:t>
            </a:r>
            <a:r>
              <a:rPr lang="hu-HU" b="1" dirty="0" smtClean="0"/>
              <a:t>bemeneti képnek </a:t>
            </a:r>
            <a:r>
              <a:rPr lang="hu-HU" dirty="0" smtClean="0"/>
              <a:t>a módosítására, hogy </a:t>
            </a:r>
            <a:r>
              <a:rPr lang="hu-HU" b="1" dirty="0" smtClean="0"/>
              <a:t>egy kicsit inkább banánnak </a:t>
            </a:r>
            <a:r>
              <a:rPr lang="hu-HU" dirty="0" smtClean="0"/>
              <a:t>ismerje fel azt a következő körben</a:t>
            </a:r>
          </a:p>
          <a:p>
            <a:pPr lvl="2"/>
            <a:r>
              <a:rPr lang="hu-HU" dirty="0" smtClean="0"/>
              <a:t>Kiegészítő feltétel: a képnek hasonló statisztikai tulajdonságainak kell lennie, mint egy valódi képnek, pl. szomszédos pixelek értéke korrelál</a:t>
            </a:r>
          </a:p>
          <a:p>
            <a:r>
              <a:rPr lang="hu-HU" dirty="0" smtClean="0"/>
              <a:t>A </a:t>
            </a:r>
            <a:r>
              <a:rPr lang="hu-HU" dirty="0" err="1" smtClean="0"/>
              <a:t>DeepDream</a:t>
            </a:r>
            <a:r>
              <a:rPr lang="hu-HU" dirty="0" smtClean="0"/>
              <a:t> nevű alkalmazás ezt az ötletet implementálta egy </a:t>
            </a:r>
            <a:r>
              <a:rPr lang="hu-HU" dirty="0" err="1" smtClean="0"/>
              <a:t>Inception</a:t>
            </a:r>
            <a:r>
              <a:rPr lang="hu-HU" dirty="0" smtClean="0"/>
              <a:t> nevű képosztályozó </a:t>
            </a:r>
            <a:r>
              <a:rPr lang="hu-HU" dirty="0" err="1" smtClean="0"/>
              <a:t>konvolúciós</a:t>
            </a:r>
            <a:r>
              <a:rPr lang="hu-HU" dirty="0" smtClean="0"/>
              <a:t> neurális hálóra támaszkodva</a:t>
            </a:r>
          </a:p>
          <a:p>
            <a:r>
              <a:rPr lang="en-GB" dirty="0"/>
              <a:t>https://</a:t>
            </a:r>
            <a:r>
              <a:rPr lang="en-GB" dirty="0" err="1"/>
              <a:t>research.google</a:t>
            </a:r>
            <a:r>
              <a:rPr lang="en-GB" dirty="0"/>
              <a:t>/blog/</a:t>
            </a:r>
            <a:r>
              <a:rPr lang="en-GB" dirty="0" err="1"/>
              <a:t>inceptionism</a:t>
            </a:r>
            <a:r>
              <a:rPr lang="en-GB" dirty="0"/>
              <a:t>-going-deeper-into-neural-networks</a:t>
            </a:r>
            <a:r>
              <a:rPr lang="en-GB" dirty="0" smtClean="0"/>
              <a:t>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62843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églalap 3"/>
          <p:cNvSpPr/>
          <p:nvPr/>
        </p:nvSpPr>
        <p:spPr>
          <a:xfrm>
            <a:off x="1207925" y="2780928"/>
            <a:ext cx="66247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dirty="0" smtClean="0"/>
              <a:t>Véletlen zajból indulunk ki, legyen inkább banánszerű</a:t>
            </a:r>
          </a:p>
          <a:p>
            <a:r>
              <a:rPr lang="hu-HU" dirty="0" smtClean="0"/>
              <a:t>Forrás: </a:t>
            </a:r>
            <a:r>
              <a:rPr lang="hu-HU" dirty="0" err="1" smtClean="0">
                <a:hlinkClick r:id="rId2"/>
              </a:rPr>
              <a:t>Google</a:t>
            </a:r>
            <a:r>
              <a:rPr lang="hu-HU" dirty="0" smtClean="0">
                <a:hlinkClick r:id="rId2"/>
              </a:rPr>
              <a:t> Fotók</a:t>
            </a:r>
            <a:endParaRPr lang="en-GB" dirty="0"/>
          </a:p>
        </p:txBody>
      </p:sp>
      <p:pic>
        <p:nvPicPr>
          <p:cNvPr id="3074" name="Picture 2" descr="https://lh3.googleusercontent.com/pw/AP1GczObd0G4dYvpesTun5p9VK4-ZF2JlL1SYFuMrXm7KF2whawjMvbvhVJbM7LwYwwyeGiayfwfzaw3qNSsj27Z9wzuiF68UC7LpGIjDrlQFXcvDZUFLyJ3JtbkOJlaOIHFAY-jM1_XdLdY6pvSd4N8_ufq=w700-h283-s-no?authuser=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16632"/>
            <a:ext cx="6667500" cy="269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lh3.googleusercontent.com/pw/AP1GczOKp0_BKTEhIU_RQHJ9kyNKFN-KVYfDRZsuX9PnsIue0y_r3kppIUqIb3In4YFsAdmywbmE3HhGUbP2mUHFXieNYEUjdBGrrF2CJJtFgt5CvSen4tuGCkG81MD2u5qFQFvsYgnsMp55fVqT1Y5LnWH-=w737-h432-s-no?authuser=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3459252"/>
            <a:ext cx="5476503" cy="3210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églalap 7"/>
          <p:cNvSpPr/>
          <p:nvPr/>
        </p:nvSpPr>
        <p:spPr>
          <a:xfrm>
            <a:off x="6680533" y="4653136"/>
            <a:ext cx="23042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dirty="0" smtClean="0"/>
              <a:t>Forrás:</a:t>
            </a:r>
          </a:p>
          <a:p>
            <a:r>
              <a:rPr lang="hu-HU" dirty="0" err="1" smtClean="0">
                <a:hlinkClick r:id="rId5"/>
              </a:rPr>
              <a:t>Google</a:t>
            </a:r>
            <a:r>
              <a:rPr lang="hu-HU" dirty="0" smtClean="0">
                <a:hlinkClick r:id="rId5"/>
              </a:rPr>
              <a:t> Fotók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8239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1922</TotalTime>
  <Words>1878</Words>
  <Application>Microsoft Office PowerPoint</Application>
  <PresentationFormat>Diavetítés a képernyőre (4:3 oldalarány)</PresentationFormat>
  <Paragraphs>177</Paragraphs>
  <Slides>21</Slides>
  <Notes>0</Notes>
  <HiddenSlides>0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21</vt:i4>
      </vt:variant>
    </vt:vector>
  </HeadingPairs>
  <TitlesOfParts>
    <vt:vector size="22" baseType="lpstr">
      <vt:lpstr>Office-téma</vt:lpstr>
      <vt:lpstr>Generatív mesterséges intelligencia Képgenerálás mélytanulási modellekkel</vt:lpstr>
      <vt:lpstr>A generatív MI két fő területe</vt:lpstr>
      <vt:lpstr>Képgenerálás</vt:lpstr>
      <vt:lpstr>Képgenerálás fejlődése</vt:lpstr>
      <vt:lpstr>Képgenerálás</vt:lpstr>
      <vt:lpstr>PowerPoint bemutató</vt:lpstr>
      <vt:lpstr>PowerPoint bemutató</vt:lpstr>
      <vt:lpstr>DeepDream</vt:lpstr>
      <vt:lpstr>PowerPoint bemutató</vt:lpstr>
      <vt:lpstr>PowerPoint bemutató</vt:lpstr>
      <vt:lpstr>DeepDream</vt:lpstr>
      <vt:lpstr>DeepDream</vt:lpstr>
      <vt:lpstr>Variációs autoencoder</vt:lpstr>
      <vt:lpstr>Variációs autoencoder</vt:lpstr>
      <vt:lpstr>Variációs autoencoder</vt:lpstr>
      <vt:lpstr>Műveletek a latens vektorokon</vt:lpstr>
      <vt:lpstr>Műveletek a latens vektorokon</vt:lpstr>
      <vt:lpstr>GAN</vt:lpstr>
      <vt:lpstr>GAN</vt:lpstr>
      <vt:lpstr>GAN</vt:lpstr>
      <vt:lpstr>GAN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bemutató</dc:title>
  <dc:creator>Anonim</dc:creator>
  <cp:lastModifiedBy>Anonim</cp:lastModifiedBy>
  <cp:revision>44</cp:revision>
  <dcterms:created xsi:type="dcterms:W3CDTF">2025-10-09T10:25:08Z</dcterms:created>
  <dcterms:modified xsi:type="dcterms:W3CDTF">2025-11-06T10:44:13Z</dcterms:modified>
</cp:coreProperties>
</file>

<file path=docProps/thumbnail.jpeg>
</file>